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5"/>
  </p:notesMasterIdLst>
  <p:sldIdLst>
    <p:sldId id="279" r:id="rId2"/>
    <p:sldId id="412" r:id="rId3"/>
    <p:sldId id="401" r:id="rId4"/>
    <p:sldId id="394" r:id="rId5"/>
    <p:sldId id="369" r:id="rId6"/>
    <p:sldId id="410" r:id="rId7"/>
    <p:sldId id="353" r:id="rId8"/>
    <p:sldId id="390" r:id="rId9"/>
    <p:sldId id="400" r:id="rId10"/>
    <p:sldId id="409" r:id="rId11"/>
    <p:sldId id="432" r:id="rId12"/>
    <p:sldId id="411" r:id="rId13"/>
    <p:sldId id="419" r:id="rId14"/>
    <p:sldId id="423" r:id="rId15"/>
    <p:sldId id="424" r:id="rId16"/>
    <p:sldId id="445" r:id="rId17"/>
    <p:sldId id="446" r:id="rId18"/>
    <p:sldId id="447" r:id="rId19"/>
    <p:sldId id="448" r:id="rId20"/>
    <p:sldId id="449" r:id="rId21"/>
    <p:sldId id="452" r:id="rId22"/>
    <p:sldId id="451" r:id="rId23"/>
    <p:sldId id="450" r:id="rId24"/>
    <p:sldId id="453" r:id="rId25"/>
    <p:sldId id="454" r:id="rId26"/>
    <p:sldId id="455" r:id="rId27"/>
    <p:sldId id="456" r:id="rId28"/>
    <p:sldId id="459" r:id="rId29"/>
    <p:sldId id="460" r:id="rId30"/>
    <p:sldId id="458" r:id="rId31"/>
    <p:sldId id="461" r:id="rId32"/>
    <p:sldId id="462" r:id="rId33"/>
    <p:sldId id="444" r:id="rId34"/>
  </p:sldIdLst>
  <p:sldSz cx="12192000" cy="6858000"/>
  <p:notesSz cx="6724650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84588" autoAdjust="0"/>
  </p:normalViewPr>
  <p:slideViewPr>
    <p:cSldViewPr snapToGrid="0">
      <p:cViewPr varScale="1">
        <p:scale>
          <a:sx n="74" d="100"/>
          <a:sy n="74" d="100"/>
        </p:scale>
        <p:origin x="91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08413" y="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243441E8-030A-4741-AE66-6EEBB7AC5313}" type="datetimeFigureOut">
              <a:rPr lang="tr-TR" smtClean="0"/>
              <a:pPr/>
              <a:t>03.03.2022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35075"/>
            <a:ext cx="59277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101" y="4751389"/>
            <a:ext cx="5378450" cy="3889376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08413" y="9378951"/>
            <a:ext cx="291465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A4B4934-513B-4960-9D0D-343335BD83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B4934-513B-4960-9D0D-343335BD8315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DF01-112D-4437-A918-D986FF31F4F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A522-30CB-45B6-9EFC-27B25A7E376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062DE-EB1B-481E-A8E0-F0CA15B63F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CBF2-59FE-4682-8907-52782C3D4E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C614-25BF-4992-BE27-3CA4F1A94B8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A095-0F5C-47B9-B250-6464554D1C8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5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9C31-3222-478A-ACB4-B16182AA25E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DFB1-789D-4B93-B49E-D05EEF48B6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9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F59B-34BA-40DD-8C5D-FE2DE32CB39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/>
                </a:solidFill>
              </a:rPr>
              <a:pPr/>
              <a:t>‹#›</a:t>
            </a:fld>
            <a:r>
              <a:rPr lang="tr-TR" dirty="0">
                <a:solidFill>
                  <a:prstClr val="black"/>
                </a:solidFill>
              </a:rPr>
              <a:t> / 18</a:t>
            </a:r>
          </a:p>
        </p:txBody>
      </p:sp>
    </p:spTree>
    <p:extLst>
      <p:ext uri="{BB962C8B-B14F-4D97-AF65-F5344CB8AC3E}">
        <p14:creationId xmlns:p14="http://schemas.microsoft.com/office/powerpoint/2010/main" val="271462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3EE2F-75B4-452E-84DA-0E06E950373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3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B8B8-BE59-43E5-BA91-0BDAA458F77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FE53-4F96-4661-9AA7-1BA9846378E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03.03.2022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7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2 Başlık"/>
            <p:cNvSpPr txBox="1">
              <a:spLocks/>
            </p:cNvSpPr>
            <p:nvPr/>
          </p:nvSpPr>
          <p:spPr>
            <a:xfrm>
              <a:off x="1105469" y="3676651"/>
              <a:ext cx="10877265" cy="2191886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endParaRPr lang="tr-TR" sz="24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tr-TR" sz="2400" b="1" dirty="0" smtClean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2400" b="1" dirty="0" smtClean="0">
                  <a:solidFill>
                    <a:srgbClr val="6C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                    </a:t>
              </a:r>
              <a:r>
                <a:rPr lang="tr-TR" sz="4000" b="1" dirty="0" smtClean="0">
                  <a:solidFill>
                    <a:srgbClr val="FF0000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VELİMEŞE MESLEKİ EĞİTİM MERKEZİ</a:t>
              </a:r>
              <a:endParaRPr lang="tr-TR" sz="4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836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İŞLETMEYE DEVLET DESTEĞİ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>
                <a:solidFill>
                  <a:srgbClr val="0070C0"/>
                </a:solidFill>
              </a:rPr>
              <a:t> </a:t>
            </a:r>
            <a:r>
              <a:rPr lang="tr-TR" altLang="tr-TR" b="1" dirty="0" smtClean="0"/>
              <a:t>Eğitim süresince öğrencinin SGK (</a:t>
            </a:r>
            <a:r>
              <a:rPr lang="tr-TR" altLang="tr-TR" b="1" dirty="0"/>
              <a:t>İş kazası ve meslek hastalığı ile Genel Sağlık </a:t>
            </a:r>
            <a:r>
              <a:rPr lang="tr-TR" altLang="tr-TR" b="1" dirty="0" smtClean="0"/>
              <a:t>Sigortası) primleri devlet tarafından karşılanır.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Öğrenciye ödenebilecek en az ücretin 1/3’i veya 2/3’si devlet katkısı olarak işletmeye geri ödenir.</a:t>
            </a:r>
          </a:p>
          <a:p>
            <a:pPr lvl="1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endParaRPr lang="tr-TR" altLang="tr-TR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0" y="1"/>
            <a:ext cx="12192000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ÜCRET VE SOSYAL GÜVENLİK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30. MESLEKİ EĞİTİM KURULU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Karar No: 1</a:t>
            </a:r>
          </a:p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/>
              <a:t>3308 sayılı Mesleki Eğitim Kanunu kapsamındaki meslek alan/dallarında, mesleki ve teknik eğitim okul ve kurumları öğrencilerine </a:t>
            </a:r>
            <a:r>
              <a:rPr lang="tr-TR" altLang="tr-TR" b="1" dirty="0" smtClean="0"/>
              <a:t>verilen işletmede </a:t>
            </a:r>
            <a:r>
              <a:rPr lang="tr-TR" altLang="tr-TR" b="1" dirty="0"/>
              <a:t>mesleki eğitim, staj, çıraklık, kalfalık ve ustalık eğitimlerinde; bir program dâhilinde, usta öğretici gözetiminde ve gerekli </a:t>
            </a:r>
            <a:r>
              <a:rPr lang="tr-TR" altLang="tr-TR" b="1" dirty="0" smtClean="0"/>
              <a:t>iş sağlığı </a:t>
            </a:r>
            <a:r>
              <a:rPr lang="tr-TR" altLang="tr-TR" b="1" dirty="0"/>
              <a:t>ve güvenliği tedbirlerinin alınması şartıyla tehlikeli ve çok tehlikeli işler sınıfında yer alan işler ve iş yerlerinde mesleki </a:t>
            </a:r>
            <a:r>
              <a:rPr lang="tr-TR" altLang="tr-TR" b="1" dirty="0" smtClean="0"/>
              <a:t>eğitim alabilirler </a:t>
            </a:r>
            <a:r>
              <a:rPr lang="tr-TR" altLang="tr-TR" b="1" dirty="0"/>
              <a:t>ve bu ortamlarda bulunabilirler</a:t>
            </a:r>
            <a:r>
              <a:rPr lang="tr-TR" altLang="tr-TR" b="1" dirty="0" smtClean="0"/>
              <a:t>.</a:t>
            </a:r>
            <a:endParaRPr lang="tr-TR" altLang="tr-TR" b="1" dirty="0"/>
          </a:p>
        </p:txBody>
      </p:sp>
    </p:spTree>
    <p:extLst>
      <p:ext uri="{BB962C8B-B14F-4D97-AF65-F5344CB8AC3E}">
        <p14:creationId xmlns:p14="http://schemas.microsoft.com/office/powerpoint/2010/main" val="154108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091821"/>
            <a:ext cx="11283351" cy="5392105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sz="2400" b="1" dirty="0" smtClean="0">
                <a:solidFill>
                  <a:srgbClr val="0070C0"/>
                </a:solidFill>
              </a:rPr>
              <a:t>USTA ÖĞRETİCİLİK BELGESİ (İş Pedagojisi Kursu)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>
                <a:solidFill>
                  <a:srgbClr val="0070C0"/>
                </a:solidFill>
              </a:rPr>
              <a:t> </a:t>
            </a:r>
            <a:r>
              <a:rPr lang="tr-TR" altLang="tr-TR" sz="2400" b="1" dirty="0"/>
              <a:t>Ustalık veya işyeri açma belgesine sahip olanlar ile en az ön lisans seviyesinde mesleki eğitim almış </a:t>
            </a:r>
            <a:r>
              <a:rPr lang="tr-TR" altLang="tr-TR" sz="2400" b="1" dirty="0" smtClean="0"/>
              <a:t>olanlar, okul </a:t>
            </a:r>
            <a:r>
              <a:rPr lang="tr-TR" altLang="tr-TR" sz="2400" b="1" dirty="0"/>
              <a:t>ve kurumlarca açılan iş pedagojisi kursuna katılabilirler. İş pedagojisi kursu uzaktan eğitim yolu ile de düzenlenebilir ve sınavları e-Sınav </a:t>
            </a:r>
            <a:r>
              <a:rPr lang="tr-TR" altLang="tr-TR" sz="2400" b="1" dirty="0" smtClean="0"/>
              <a:t>şeklinde yapılabilir</a:t>
            </a:r>
            <a:r>
              <a:rPr lang="tr-TR" altLang="tr-TR" sz="2400" b="1" dirty="0"/>
              <a:t>. Kursu başarı ile tamamlayanlara usta öğreticilik belgesi verilir</a:t>
            </a:r>
            <a:r>
              <a:rPr lang="tr-TR" altLang="tr-TR" sz="2400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>
                <a:solidFill>
                  <a:srgbClr val="FF0000"/>
                </a:solidFill>
              </a:rPr>
              <a:t>İşletmeye çırak öğrenci alabilmek için işyerinde usta öğreticilik belgesine sahip usta bulunmalıdır. Bunun için 40 saatlik iş pedagojisi kursuna katılmak ve kurs sonunda yapılan sınavdan başarılı olmak gerekmektedir.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 İş pedagojisi kursu yüz yüze veya uzaktan eğitim yoluyla yapılabilmektedir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altLang="tr-TR" b="1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b="1" dirty="0">
                <a:solidFill>
                  <a:srgbClr val="0070C0"/>
                </a:solidFill>
              </a:rPr>
              <a:t>ÇALIŞANLARIN BELGELENDİRİLMESİ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Milli Eğitim Bakanlığı Önceki Öğrenmelerin Tanınması, Denklik Ve Ölçme Değerlendirme İşlemleri İle İlgili Usul Ve Esaslara İlişkin Yönerge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endParaRPr lang="tr-TR" altLang="tr-TR" b="1" dirty="0" smtClean="0"/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Yönerge hükümlerine göre çalıştığı iş ile ilgili süreyi SGK hizmet dökümü ile belgelendirenler Kalfalık ve Ustalık Sınavlarına başvuru yapabilirler.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6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094509"/>
            <a:ext cx="11466902" cy="5496791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SINAV DÖNEMLERİ VE SINAVLARIN YAPILIŞ ŞEKLİ NASILDIR?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</a:t>
            </a:r>
            <a:r>
              <a:rPr lang="tr-TR" altLang="tr-TR" b="1" dirty="0"/>
              <a:t>Kalfalık ve ustalık sınavları, her yıl </a:t>
            </a:r>
            <a:r>
              <a:rPr lang="tr-TR" altLang="tr-TR" b="1" u="sng" dirty="0">
                <a:solidFill>
                  <a:srgbClr val="FF0000"/>
                </a:solidFill>
              </a:rPr>
              <a:t>şubat, nisan,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haziran, ağustos</a:t>
            </a:r>
            <a:r>
              <a:rPr lang="tr-TR" altLang="tr-TR" b="1" u="sng" dirty="0">
                <a:solidFill>
                  <a:srgbClr val="FF0000"/>
                </a:solidFill>
              </a:rPr>
              <a:t>, ekim ve aralık</a:t>
            </a:r>
            <a:r>
              <a:rPr lang="tr-TR" altLang="tr-TR" b="1" dirty="0"/>
              <a:t> aylarında, il millî eğitim müdürlüklerince il merkezi ve ilçelerde belirlenen okul/kurum veya işletmelerde </a:t>
            </a:r>
            <a:r>
              <a:rPr lang="tr-TR" altLang="tr-TR" b="1" dirty="0" smtClean="0"/>
              <a:t>gerçekleştirilir.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Adaylar teorik ve beceri sınavı olmak üzere iki sınava tabi tutulurlar.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Yapılan bu yeni düzenleme ile </a:t>
            </a:r>
            <a:r>
              <a:rPr lang="tr-TR" b="1" dirty="0"/>
              <a:t>kalfalık/ustalık belgesine ihtiyacı olan </a:t>
            </a:r>
            <a:r>
              <a:rPr lang="tr-TR" b="1" dirty="0" smtClean="0"/>
              <a:t>çalışanların daha </a:t>
            </a:r>
            <a:r>
              <a:rPr lang="tr-TR" b="1" dirty="0"/>
              <a:t>kısa sürede belgeye ulaşabilmeleri </a:t>
            </a:r>
            <a:r>
              <a:rPr lang="tr-TR" b="1" dirty="0" smtClean="0"/>
              <a:t>sağlanmıştır.</a:t>
            </a:r>
            <a:endParaRPr lang="tr-TR" altLang="tr-TR" b="1" dirty="0" smtClean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2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SINAV DÖNEMLERİ VE SINAVLARIN YAPILIŞ ŞEKLİ NASILDIR?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Teorik sınavlar e-Sınav şeklinde yapılmaktadır.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Beceri sınavları ise her meslek dalı için hazırlanmış Beceri Sınavı Değerlendirme Kriterleri doğrultusunda kamera kaydı altında yapılmaktadır. (Sınav komisyonlarında oda temsilcileri de bulunur)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Teorik sınava girmek ve beceri sınavından en az 50 almak şartıyla, teorik sınavın %40’ı ile beceri sınavının %60’ının toplamı 50 ve üzeri olanlar başarılı sayılır.</a:t>
            </a:r>
            <a:endParaRPr lang="tr-TR" altLang="tr-TR" b="1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56799" y="1246909"/>
            <a:ext cx="11466902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MESLEKİ EĞİTİM MERKEZLERİNDE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/>
              <a:t>3308 </a:t>
            </a:r>
            <a:r>
              <a:rPr lang="tr-TR" altLang="tr-TR" b="1" dirty="0"/>
              <a:t>sayılı Mesleki Eğitim Kanunu </a:t>
            </a:r>
            <a:r>
              <a:rPr lang="tr-TR" altLang="tr-TR" b="1" dirty="0" smtClean="0"/>
              <a:t>Çıraklık Eğitimi Uygulamaları Kapsamında Bulunan,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33 Alan 181 meslek dalında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>
                <a:solidFill>
                  <a:srgbClr val="FF0000"/>
                </a:solidFill>
              </a:rPr>
              <a:t>Kalfalık</a:t>
            </a:r>
            <a:r>
              <a:rPr lang="tr-TR" altLang="tr-TR" sz="3200" b="1" dirty="0">
                <a:solidFill>
                  <a:srgbClr val="FF0000"/>
                </a:solidFill>
              </a:rPr>
              <a:t>/</a:t>
            </a:r>
            <a:r>
              <a:rPr lang="tr-TR" altLang="tr-TR" sz="3200" b="1" dirty="0" smtClean="0">
                <a:solidFill>
                  <a:srgbClr val="FF0000"/>
                </a:solidFill>
              </a:rPr>
              <a:t>Ustalık Belgesi ile Diploma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200" b="1" dirty="0" smtClean="0"/>
              <a:t>verilmekte olup</a:t>
            </a:r>
          </a:p>
          <a:p>
            <a:pPr mar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sz="3100" b="1" dirty="0">
                <a:solidFill>
                  <a:srgbClr val="FF0000"/>
                </a:solidFill>
              </a:rPr>
              <a:t>M</a:t>
            </a:r>
            <a:r>
              <a:rPr lang="tr-TR" altLang="tr-TR" sz="3100" b="1" dirty="0" smtClean="0">
                <a:solidFill>
                  <a:srgbClr val="FF0000"/>
                </a:solidFill>
              </a:rPr>
              <a:t>ezuniyet sonrası i</a:t>
            </a:r>
            <a:r>
              <a:rPr lang="tr-TR" sz="3100" b="1" dirty="0" smtClean="0">
                <a:solidFill>
                  <a:srgbClr val="FF0000"/>
                </a:solidFill>
              </a:rPr>
              <a:t>stihdam </a:t>
            </a:r>
            <a:r>
              <a:rPr lang="tr-TR" sz="3100" b="1" dirty="0">
                <a:solidFill>
                  <a:srgbClr val="FF0000"/>
                </a:solidFill>
              </a:rPr>
              <a:t>oranı yaklaşık %90’lar </a:t>
            </a:r>
            <a:r>
              <a:rPr lang="tr-TR" sz="3100" b="1" dirty="0" smtClean="0">
                <a:solidFill>
                  <a:srgbClr val="FF0000"/>
                </a:solidFill>
              </a:rPr>
              <a:t>seviyesindedir.</a:t>
            </a:r>
            <a:endParaRPr lang="tr-TR" altLang="tr-TR" sz="3100" b="1" dirty="0" smtClean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1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7656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   </a:t>
            </a:r>
            <a:r>
              <a:rPr lang="tr-TR" dirty="0" smtClean="0">
                <a:solidFill>
                  <a:schemeClr val="bg1"/>
                </a:solidFill>
              </a:rPr>
              <a:t>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10185"/>
            <a:ext cx="10515600" cy="486677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218364" y="1446663"/>
          <a:ext cx="11109279" cy="5022376"/>
        </p:xfrm>
        <a:graphic>
          <a:graphicData uri="http://schemas.openxmlformats.org/drawingml/2006/table">
            <a:tbl>
              <a:tblPr/>
              <a:tblGrid>
                <a:gridCol w="133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6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797">
                <a:tc>
                  <a:txBody>
                    <a:bodyPr/>
                    <a:lstStyle/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tr-TR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tr-TR" sz="800" b="1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tr-TR" sz="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r>
                        <a:rPr lang="tr-TR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SIRA </a:t>
                      </a:r>
                    </a:p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tr-T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19050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tr-T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NO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75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>
                        <a:lnSpc>
                          <a:spcPts val="875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75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75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       ALAN</a:t>
                      </a:r>
                      <a:r>
                        <a:rPr lang="tr-TR" sz="1800" b="1" spc="-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b="1" spc="-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DAL</a:t>
                      </a:r>
                      <a:r>
                        <a:rPr lang="tr-TR" sz="1800" b="1" spc="-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İSİMLERİ</a:t>
                      </a:r>
                    </a:p>
                    <a:p>
                      <a:pPr marL="19050">
                        <a:lnSpc>
                          <a:spcPts val="875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071">
                <a:tc rowSpan="5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AYAKKABI</a:t>
                      </a:r>
                      <a:r>
                        <a:rPr lang="tr-TR" sz="1800" b="1" spc="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b="1" spc="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SARACİYE</a:t>
                      </a:r>
                      <a:r>
                        <a:rPr lang="tr-TR" sz="1800" b="1" spc="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TEKNOLOJİSİ</a:t>
                      </a:r>
                      <a:endParaRPr lang="tr-TR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6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  Ayakkabı</a:t>
                      </a:r>
                      <a:r>
                        <a:rPr lang="tr-TR" sz="1800" b="1" spc="-3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Modelistliği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0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Ayakkabı</a:t>
                      </a:r>
                      <a:r>
                        <a:rPr lang="tr-TR" sz="1800" b="1" spc="-2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Üretimi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0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Saraciye</a:t>
                      </a:r>
                      <a:r>
                        <a:rPr lang="tr-TR" sz="1800" b="1" spc="-1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Üretimi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6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Saraciye</a:t>
                      </a:r>
                      <a:r>
                        <a:rPr lang="tr-TR" sz="1800" b="1" spc="-2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Modelistliği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4927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24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 smtClean="0"/>
          </a:p>
          <a:p>
            <a:endParaRPr lang="tr-TR" sz="34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95785" y="1241946"/>
          <a:ext cx="11192269" cy="5418159"/>
        </p:xfrm>
        <a:graphic>
          <a:graphicData uri="http://schemas.openxmlformats.org/drawingml/2006/table">
            <a:tbl>
              <a:tblPr/>
              <a:tblGrid>
                <a:gridCol w="1948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127">
                <a:tc rowSpan="3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24765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 marR="0" indent="0" algn="l" defTabSz="914400" rtl="0" eaLnBrk="1" fontAlgn="auto" latinLnBrk="0" hangingPunct="1">
                        <a:lnSpc>
                          <a:spcPts val="8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BİLİŞİM</a:t>
                      </a:r>
                      <a:r>
                        <a:rPr lang="tr-TR" sz="1800" b="1" spc="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TEKNOLOJİLERİ (1)</a:t>
                      </a:r>
                      <a:endParaRPr lang="tr-TR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5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Bilgisayar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spc="-25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pc="-2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800" spc="-2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Servisi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5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Yazılım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spc="-15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pc="-1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Geliştirme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32.MEK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27">
                <a:tc rowSpan="2">
                  <a:txBody>
                    <a:bodyPr/>
                    <a:lstStyle/>
                    <a:p>
                      <a:pPr marL="2032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BÜRO YÖNETİMİ</a:t>
                      </a:r>
                      <a:r>
                        <a:rPr lang="tr-TR" sz="1800" b="1" spc="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(1)</a:t>
                      </a: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53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b="0" dirty="0" smtClean="0">
                          <a:latin typeface="+mn-lt"/>
                          <a:ea typeface="Calibri"/>
                          <a:cs typeface="Times New Roman"/>
                        </a:rPr>
                        <a:t>Yönetici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spc="-15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spc="-1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0" dirty="0" smtClean="0">
                          <a:latin typeface="+mn-lt"/>
                          <a:ea typeface="Calibri"/>
                          <a:cs typeface="Times New Roman"/>
                        </a:rPr>
                        <a:t>Sekreterliği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9">
                <a:tc rowSpan="2">
                  <a:txBody>
                    <a:bodyPr/>
                    <a:lstStyle/>
                    <a:p>
                      <a:pPr marL="20320" algn="ctr">
                        <a:lnSpc>
                          <a:spcPts val="875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2476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 marR="0" indent="0" algn="l" defTabSz="914400" rtl="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DENİZCİLİK</a:t>
                      </a:r>
                    </a:p>
                    <a:p>
                      <a:pPr marL="24765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83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    Balıkçılık</a:t>
                      </a:r>
                      <a:r>
                        <a:rPr lang="tr-TR" sz="1800" spc="-2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spc="-2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pc="-20" dirty="0" smtClean="0"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spc="-2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1800" spc="-1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spc="-15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spc="-15" dirty="0" smtClean="0">
                          <a:latin typeface="+mn-lt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tr-TR" sz="1800" dirty="0" smtClean="0">
                          <a:latin typeface="+mn-lt"/>
                          <a:ea typeface="Calibri"/>
                          <a:cs typeface="Times New Roman"/>
                        </a:rPr>
                        <a:t>Ürünleri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32.MEK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8103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86854" y="1105472"/>
          <a:ext cx="10686197" cy="5579294"/>
        </p:xfrm>
        <a:graphic>
          <a:graphicData uri="http://schemas.openxmlformats.org/drawingml/2006/table">
            <a:tbl>
              <a:tblPr/>
              <a:tblGrid>
                <a:gridCol w="186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1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4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887">
                <a:tc rowSpan="7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ELSANATLARI</a:t>
                      </a:r>
                      <a:r>
                        <a:rPr lang="tr-TR" sz="1800" b="1" spc="-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+mn-lt"/>
                          <a:ea typeface="Calibri"/>
                          <a:cs typeface="Times New Roman"/>
                        </a:rPr>
                        <a:t>TEKNOLOJİSİ</a:t>
                      </a:r>
                      <a:endParaRPr lang="tr-TR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403225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Dekoratif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Ev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Tekstili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Dekoratif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Sanatları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8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smtClean="0">
                          <a:latin typeface="+mn-lt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tr-TR" sz="1600" spc="-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smtClean="0">
                          <a:latin typeface="+mn-lt"/>
                          <a:ea typeface="Calibri"/>
                          <a:cs typeface="Times New Roman"/>
                        </a:rPr>
                        <a:t>Dokuma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Makine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err="1">
                          <a:latin typeface="Calibri"/>
                          <a:ea typeface="Calibri"/>
                          <a:cs typeface="Times New Roman"/>
                        </a:rPr>
                        <a:t>Nakışı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7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Halı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Desinatörlüğü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+mn-lt"/>
                          <a:ea typeface="Calibri"/>
                          <a:cs typeface="Times New Roman"/>
                        </a:rPr>
                        <a:t>  Sanayi</a:t>
                      </a:r>
                      <a:r>
                        <a:rPr lang="tr-TR" sz="1600" spc="-1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err="1" smtClean="0">
                          <a:latin typeface="+mn-lt"/>
                          <a:ea typeface="Calibri"/>
                          <a:cs typeface="Times New Roman"/>
                        </a:rPr>
                        <a:t>Nakışı</a:t>
                      </a:r>
                      <a:endParaRPr lang="tr-TR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58">
                <a:tc rowSpan="11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24765" marR="0" indent="0" algn="l" defTabSz="914400" rtl="0" eaLnBrk="1" fontAlgn="auto" latinLnBrk="0" hangingPunct="1">
                        <a:lnSpc>
                          <a:spcPts val="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ELEKTRİK-</a:t>
                      </a:r>
                      <a:r>
                        <a:rPr lang="tr-TR" sz="1600" b="1" spc="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ELEKTRONİK</a:t>
                      </a:r>
                      <a:r>
                        <a:rPr lang="tr-TR" sz="1600" b="1" spc="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TEKNOLOJİSİ</a:t>
                      </a: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Bobinaj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1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Büro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Makineleri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Servisi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1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Elektrik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Tesisatları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Pano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Montörlüğü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1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Elektrikli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Ev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Aletleri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Servisi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Asansör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Endüstriyel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Bakım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Onarım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Görüntü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Ses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92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Güvenlik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Haberleşme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Yüksek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Gerilim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VELİMEŞE MESLEKİ EĞİTİM MERKEZİ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0349" y="1609725"/>
            <a:ext cx="11311301" cy="41243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6764 </a:t>
            </a:r>
            <a:r>
              <a:rPr lang="tr-TR" b="1" dirty="0"/>
              <a:t>sayılı K</a:t>
            </a:r>
            <a:r>
              <a:rPr lang="tr-TR" b="1" dirty="0" smtClean="0"/>
              <a:t>anun ile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Çıraklık </a:t>
            </a:r>
            <a:r>
              <a:rPr lang="tr-TR" b="1" dirty="0"/>
              <a:t>eğitimi zorunlu eğitim kapsamına </a:t>
            </a:r>
            <a:r>
              <a:rPr lang="tr-TR" b="1" dirty="0" smtClean="0"/>
              <a:t>alınmış 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M</a:t>
            </a:r>
            <a:r>
              <a:rPr lang="tr-TR" b="1" dirty="0" smtClean="0"/>
              <a:t>esleki </a:t>
            </a:r>
            <a:r>
              <a:rPr lang="tr-TR" b="1" dirty="0"/>
              <a:t>E</a:t>
            </a:r>
            <a:r>
              <a:rPr lang="tr-TR" b="1" dirty="0" smtClean="0"/>
              <a:t>ğitim </a:t>
            </a:r>
            <a:r>
              <a:rPr lang="tr-TR" b="1" dirty="0"/>
              <a:t>M</a:t>
            </a:r>
            <a:r>
              <a:rPr lang="tr-TR" b="1" dirty="0" smtClean="0"/>
              <a:t>erkezleri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Mesleki ve Teknik </a:t>
            </a:r>
            <a:r>
              <a:rPr lang="tr-TR" b="1" dirty="0"/>
              <a:t>O</a:t>
            </a:r>
            <a:r>
              <a:rPr lang="tr-TR" b="1" dirty="0" smtClean="0"/>
              <a:t>rtaöğretim Kurumu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o</a:t>
            </a:r>
            <a:r>
              <a:rPr lang="tr-TR" b="1" dirty="0" smtClean="0"/>
              <a:t>larak yapılandırılmıştır.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986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40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54839" y="1228300"/>
          <a:ext cx="11300348" cy="5228504"/>
        </p:xfrm>
        <a:graphic>
          <a:graphicData uri="http://schemas.openxmlformats.org/drawingml/2006/table">
            <a:tbl>
              <a:tblPr/>
              <a:tblGrid>
                <a:gridCol w="196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0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522">
                <a:tc rowSpan="2">
                  <a:txBody>
                    <a:bodyPr/>
                    <a:lstStyle/>
                    <a:p>
                      <a:pPr marL="2032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ENDÜSTRİYEL</a:t>
                      </a:r>
                      <a:r>
                        <a:rPr lang="tr-TR" sz="1800" b="1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OTOMASYON TEKNOLOJİLERİ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Endüstriyel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Kontrol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22">
                <a:tc rowSpan="5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 GEMİ</a:t>
                      </a:r>
                      <a:r>
                        <a:rPr lang="tr-TR" sz="1800" b="1" spc="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YAPIMI</a:t>
                      </a:r>
                      <a:r>
                        <a:rPr lang="tr-TR" sz="18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Gemi</a:t>
                      </a:r>
                      <a:r>
                        <a:rPr lang="tr-TR" sz="18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İnşa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Gemi</a:t>
                      </a:r>
                      <a:r>
                        <a:rPr lang="tr-TR" sz="18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Donatımı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Yat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İnşa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53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dirty="0" err="1" smtClean="0">
                          <a:latin typeface="Calibri"/>
                          <a:ea typeface="Calibri"/>
                          <a:cs typeface="Times New Roman"/>
                        </a:rPr>
                        <a:t>Kompozit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Tekne</a:t>
                      </a:r>
                      <a:r>
                        <a:rPr lang="tr-TR" sz="18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İmalatı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522">
                <a:tc rowSpan="10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 GIDA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(9)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Şekerleme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Çikolata</a:t>
                      </a:r>
                      <a:r>
                        <a:rPr lang="tr-TR" sz="18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Üretimi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Bitkisel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Yağ</a:t>
                      </a:r>
                      <a:r>
                        <a:rPr lang="tr-TR" sz="18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Üretimi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Çay</a:t>
                      </a:r>
                      <a:r>
                        <a:rPr lang="tr-TR" sz="1800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Endüstriyel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Et</a:t>
                      </a:r>
                      <a:r>
                        <a:rPr lang="tr-TR" sz="18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Hububat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Sebze</a:t>
                      </a:r>
                      <a:r>
                        <a:rPr lang="tr-TR" sz="18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Meyve</a:t>
                      </a:r>
                      <a:r>
                        <a:rPr lang="tr-TR" sz="18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Su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ürünleri</a:t>
                      </a:r>
                      <a:r>
                        <a:rPr lang="tr-TR" sz="18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Süt</a:t>
                      </a:r>
                      <a:r>
                        <a:rPr lang="tr-TR" sz="18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52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Zeytin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522">
                <a:tc rowSpan="4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 GRAFİK</a:t>
                      </a:r>
                      <a:r>
                        <a:rPr lang="tr-TR" sz="1800" b="1" spc="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FOTOĞRAF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Fotoğraf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02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Grafik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5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Animasyon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32.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62921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77672" y="1146411"/>
          <a:ext cx="11518710" cy="2691351"/>
        </p:xfrm>
        <a:graphic>
          <a:graphicData uri="http://schemas.openxmlformats.org/drawingml/2006/table">
            <a:tbl>
              <a:tblPr/>
              <a:tblGrid>
                <a:gridCol w="200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3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209">
                <a:tc rowSpan="4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GÜZELLİK</a:t>
                      </a:r>
                      <a:r>
                        <a:rPr lang="tr-TR" sz="1600" b="1" spc="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SAÇ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BAKIM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HİZMETLERİ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Cilt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Bakımı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Makyaj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Erkek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Kuaförü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6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Kadın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Kuaförü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3">
                <a:tc rowSpan="2">
                  <a:txBody>
                    <a:bodyPr/>
                    <a:lstStyle/>
                    <a:p>
                      <a:pPr marL="264160" marR="24384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HARİTA-TAPU-KADASTRO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Harita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Kadastro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3">
                <a:tc rowSpan="5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384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476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HAYVAN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YETİŞTİRİCİLİĞİ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SAĞLIĞI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(6)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Arıcılık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Büyükbaş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Hayvan</a:t>
                      </a:r>
                      <a:r>
                        <a:rPr lang="tr-TR" sz="1600" spc="-3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2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Küçükbaş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Hayvan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0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378460" algn="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050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   Ev </a:t>
                      </a: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Süs</a:t>
                      </a:r>
                      <a:r>
                        <a:rPr lang="tr-TR" sz="1600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Hayvanları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491320" y="4067033"/>
          <a:ext cx="11505061" cy="2456596"/>
        </p:xfrm>
        <a:graphic>
          <a:graphicData uri="http://schemas.openxmlformats.org/drawingml/2006/table">
            <a:tbl>
              <a:tblPr/>
              <a:tblGrid>
                <a:gridCol w="199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9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3217">
                <a:tc rowSpan="2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                     50</a:t>
                      </a: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Evcil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Hayvan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Kuaförlüğü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                    51                                                                     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Kanatlı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Hayvan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0833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  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45911" y="1009934"/>
          <a:ext cx="11232108" cy="5663826"/>
        </p:xfrm>
        <a:graphic>
          <a:graphicData uri="http://schemas.openxmlformats.org/drawingml/2006/table">
            <a:tbl>
              <a:tblPr/>
              <a:tblGrid>
                <a:gridCol w="1945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4271">
                <a:tc rowSpan="15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19685" marR="0" indent="0" algn="l" defTabSz="914400" rtl="0" eaLnBrk="1" fontAlgn="auto" latinLnBrk="0" hangingPunct="1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İNŞAAT</a:t>
                      </a:r>
                      <a:r>
                        <a:rPr lang="tr-TR" sz="1600" b="1" spc="-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TEKNOLOJİSİ (4)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Ahşap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Betonarme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Kalıp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Donatı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Çatı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Yapı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Duvar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Sıva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56   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Çelik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Ressamlığı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İç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Mekan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Ressamlığı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Mimari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Ressamlığı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Cephe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PVC</a:t>
                      </a:r>
                      <a:r>
                        <a:rPr lang="tr-TR" sz="1600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Doğrama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Mimari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Restorasyon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Statik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Teknik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Ressamlığı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Yapı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Dekorasyonu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Beton-Çimento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Zemin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Teknolojisi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Yapı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Yalıtım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Yapı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Yüzey</a:t>
                      </a:r>
                      <a:r>
                        <a:rPr lang="tr-TR" sz="1600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Kaplama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603">
                <a:tc rowSpan="6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KİMYA</a:t>
                      </a:r>
                      <a:r>
                        <a:rPr lang="tr-TR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TEKNOLOJİSİ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Boya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Üretimi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Kontrolü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0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Çimento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Kimyasalları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Üretimi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Deri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530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Kağıt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Üretimi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112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Temizlik,</a:t>
                      </a:r>
                      <a:r>
                        <a:rPr lang="tr-TR" sz="1600" dirty="0" err="1" smtClean="0">
                          <a:latin typeface="Calibri"/>
                          <a:ea typeface="Calibri"/>
                          <a:cs typeface="Times New Roman"/>
                        </a:rPr>
                        <a:t>Kozmatik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Parfümeri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Ürünleri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Üretimi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62921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    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518616" y="914404"/>
          <a:ext cx="11095630" cy="5943593"/>
        </p:xfrm>
        <a:graphic>
          <a:graphicData uri="http://schemas.openxmlformats.org/drawingml/2006/table">
            <a:tbl>
              <a:tblPr/>
              <a:tblGrid>
                <a:gridCol w="192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0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567">
                <a:tc rowSpan="7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 KONAKLAMA</a:t>
                      </a:r>
                      <a:r>
                        <a:rPr lang="tr-TR" sz="1800" b="1" spc="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SEYAHAT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HİZMETLERİ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Kat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Hizmetleri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Operasyon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878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Halı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Temizleme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Bakım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Kuru</a:t>
                      </a:r>
                      <a:r>
                        <a:rPr lang="tr-TR" sz="1600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Temizleme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Ön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Büro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Rezervasyon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878">
                <a:tc rowSpan="4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KUYUMCULUK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5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Değerli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Yarı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Değerli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Taş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İşlemeciliği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Takı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İmalatı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Vitrin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Kuyumculuğu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878">
                <a:tc rowSpan="10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tr-T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MAKİNE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Anahtarcılık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Çilingirlik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95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Bilgisayar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Destekli</a:t>
                      </a:r>
                      <a:r>
                        <a:rPr lang="tr-TR" sz="1600" spc="-3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Endüstriyel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Modelleme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95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878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Bilgisayar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Destekli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Makine</a:t>
                      </a:r>
                      <a:r>
                        <a:rPr lang="tr-TR" sz="1600" spc="-3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Ressamlığı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Bilgisayarlı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Makine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İmalatı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Değirmencilik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5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Endüstriyel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Kalıp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Makine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Bakım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Onarım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Mermer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78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Saat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Tamirciliği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9468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             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23080" y="1064531"/>
          <a:ext cx="11177516" cy="5472747"/>
        </p:xfrm>
        <a:graphic>
          <a:graphicData uri="http://schemas.openxmlformats.org/drawingml/2006/table">
            <a:tbl>
              <a:tblPr/>
              <a:tblGrid>
                <a:gridCol w="133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127"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MATBAA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7">
                <a:tc rowSpan="8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Baskı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Öncesi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Baskı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Sonrası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Dijital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dirty="0" err="1" smtClean="0">
                          <a:latin typeface="Calibri"/>
                          <a:ea typeface="Calibri"/>
                          <a:cs typeface="Times New Roman"/>
                        </a:rPr>
                        <a:t>Flekso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Ofset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Serigrafi</a:t>
                      </a:r>
                      <a:r>
                        <a:rPr lang="tr-TR" sz="1800" spc="15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Tampon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Tifdruk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127">
                <a:tc rowSpan="11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  METAL</a:t>
                      </a:r>
                      <a:r>
                        <a:rPr lang="tr-TR" sz="1800" b="1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Avizecilik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Çelik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Konstrüksiyon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9433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Endüstriyel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Reklamcı</a:t>
                      </a:r>
                      <a:r>
                        <a:rPr lang="tr-TR" sz="18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(Tabelacı)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Isıl</a:t>
                      </a:r>
                      <a:r>
                        <a:rPr lang="tr-TR" sz="18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Karosercilik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Kaynakçılık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Metal</a:t>
                      </a:r>
                      <a:r>
                        <a:rPr lang="tr-TR" sz="18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Doğrama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Metal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Levha</a:t>
                      </a:r>
                      <a:r>
                        <a:rPr lang="tr-TR" sz="18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İşlemeciliği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Metal</a:t>
                      </a:r>
                      <a:r>
                        <a:rPr lang="tr-TR" sz="18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Yüzey</a:t>
                      </a:r>
                      <a:r>
                        <a:rPr lang="tr-TR" sz="18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Boyama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1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106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 Sac</a:t>
                      </a:r>
                      <a:r>
                        <a:rPr lang="tr-TR" sz="18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İşleri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0832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   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818867" y="955342"/>
          <a:ext cx="10959151" cy="1501257"/>
        </p:xfrm>
        <a:graphic>
          <a:graphicData uri="http://schemas.openxmlformats.org/drawingml/2006/table">
            <a:tbl>
              <a:tblPr/>
              <a:tblGrid>
                <a:gridCol w="1898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3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139">
                <a:tc rowSpan="3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METALURJİ</a:t>
                      </a:r>
                      <a:r>
                        <a:rPr lang="tr-TR" sz="1800" b="1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5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Döküm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5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830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İzabe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832512" y="2279178"/>
          <a:ext cx="10931858" cy="4394578"/>
        </p:xfrm>
        <a:graphic>
          <a:graphicData uri="http://schemas.openxmlformats.org/drawingml/2006/table">
            <a:tbl>
              <a:tblPr/>
              <a:tblGrid>
                <a:gridCol w="1893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743">
                <a:tc rowSpan="6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MOBİLYA</a:t>
                      </a:r>
                      <a:r>
                        <a:rPr lang="tr-TR" sz="1600" b="1" spc="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b="1" spc="1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İÇ MEKÂN</a:t>
                      </a:r>
                      <a:r>
                        <a:rPr lang="tr-TR" sz="1600" b="1" spc="5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 smtClean="0">
                          <a:latin typeface="+mn-lt"/>
                          <a:ea typeface="Calibri"/>
                          <a:cs typeface="Times New Roman"/>
                        </a:rPr>
                        <a:t>TASARIMI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Ahşap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Doğrama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Teknolojisi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İç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Mekân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Mobilya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Teknolojisi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Mobilya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İskeleti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Döşemesi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Mobilya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Süsleme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Sanatları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2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Oto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Döşemeciliği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64">
                <a:tc rowSpan="8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MODA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TASARIM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TEKNOLOJİLERİ (1)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Deri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Giyim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Erkek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Terziliği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8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Hazır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Giyim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Modeli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Makineciliği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İç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Giyim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Modelistliği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Kadın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Terziliği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Kesim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Modelistlik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9021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             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41446" y="1009937"/>
          <a:ext cx="10945504" cy="5650169"/>
        </p:xfrm>
        <a:graphic>
          <a:graphicData uri="http://schemas.openxmlformats.org/drawingml/2006/table">
            <a:tbl>
              <a:tblPr/>
              <a:tblGrid>
                <a:gridCol w="1896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916">
                <a:tc rowSpan="12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MOTORLU</a:t>
                      </a:r>
                      <a:r>
                        <a:rPr lang="tr-TR" sz="1600" b="1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ARAÇLAR</a:t>
                      </a:r>
                      <a:r>
                        <a:rPr lang="tr-TR" sz="1600" b="1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Dizel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Motorları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Yakıt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Pompası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Enjektör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Ayarcılığı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İş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Makineleri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Motorlu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Araçlar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LPG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Bakım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Onarımcılığı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Motosiklet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Tamirciliği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Otomotiv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Boya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Otomotiv</a:t>
                      </a:r>
                      <a:r>
                        <a:rPr lang="tr-TR" sz="1600" spc="-3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Elektrikçiliği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Otomotiv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Elektromekanik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Otomotiv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Gövde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Otomotiv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err="1">
                          <a:latin typeface="Calibri"/>
                          <a:ea typeface="Calibri"/>
                          <a:cs typeface="Times New Roman"/>
                        </a:rPr>
                        <a:t>Mekanikerliği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Otomotiv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Motor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Yenileştirmeciliği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5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Ön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Düzen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Ayarcılığı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Lastikçilik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916">
                <a:tc rowSpan="2">
                  <a:txBody>
                    <a:bodyPr/>
                    <a:lstStyle/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MUHASEBE</a:t>
                      </a:r>
                      <a:r>
                        <a:rPr lang="tr-TR" sz="1600" b="1" spc="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FİNANSMAN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91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Muhasebe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32.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916">
                <a:tc rowSpan="5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MÜZİK</a:t>
                      </a:r>
                      <a:r>
                        <a:rPr lang="tr-TR" sz="1600" b="1" spc="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ALETLERİ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YAPIMI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(4)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8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Mızraplı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Batı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Müziği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Enstrümanları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yapımı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8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Mızraplı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Halk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Müziği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Enstrümanları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yapımı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181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Mızraplı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Sanat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Müziği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Enstrümanları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yapımı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35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Yaylı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Enstrüman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Yapımı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21977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            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50376" y="1009932"/>
          <a:ext cx="11327641" cy="5486402"/>
        </p:xfrm>
        <a:graphic>
          <a:graphicData uri="http://schemas.openxmlformats.org/drawingml/2006/table">
            <a:tbl>
              <a:tblPr/>
              <a:tblGrid>
                <a:gridCol w="196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758">
                <a:tc rowSpan="4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PAZARLAMA</a:t>
                      </a:r>
                      <a:r>
                        <a:rPr lang="tr-TR" sz="1600" b="1" spc="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PRAKENDE</a:t>
                      </a:r>
                      <a:r>
                        <a:rPr lang="tr-TR" sz="1600" b="1" spc="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(3)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Emlak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Komisyonculuğu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Satış</a:t>
                      </a:r>
                      <a:r>
                        <a:rPr lang="tr-TR" sz="160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Elemanlığı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139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Sigortacılık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887">
                <a:tc rowSpan="3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PLASTİK</a:t>
                      </a:r>
                      <a:r>
                        <a:rPr lang="tr-TR" sz="1600" b="1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TEKNOLIJİSİ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Plastik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İşleme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Plastik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Kalıp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887">
                <a:tc rowSpan="8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SERAMİK</a:t>
                      </a:r>
                      <a:r>
                        <a:rPr lang="tr-TR" sz="1600" b="1" spc="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CAM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7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Alçı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Model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Kalıp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Çinicilik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Dekoratif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Cam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Endüstriyel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Cam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7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Serbest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Seramik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Şekillendirme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7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Sır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Üstü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err="1">
                          <a:latin typeface="Calibri"/>
                          <a:ea typeface="Calibri"/>
                          <a:cs typeface="Times New Roman"/>
                        </a:rPr>
                        <a:t>Dekorlama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Tornada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Form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Şekillendirme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5765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54843" y="1078175"/>
          <a:ext cx="11395878" cy="5036020"/>
        </p:xfrm>
        <a:graphic>
          <a:graphicData uri="http://schemas.openxmlformats.org/drawingml/2006/table">
            <a:tbl>
              <a:tblPr/>
              <a:tblGrid>
                <a:gridCol w="197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5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036">
                <a:tc rowSpan="13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TARIM</a:t>
                      </a:r>
                      <a:r>
                        <a:rPr lang="tr-TR" sz="1800" b="1" spc="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(10)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149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Bağcılık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Mantar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Meyve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Sebze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Bahçıvanlık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Endüstri</a:t>
                      </a:r>
                      <a:r>
                        <a:rPr lang="tr-TR" sz="1800" spc="-4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Bitkileri</a:t>
                      </a:r>
                      <a:r>
                        <a:rPr lang="tr-TR" sz="1800" spc="-4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Tarla</a:t>
                      </a:r>
                      <a:r>
                        <a:rPr lang="tr-TR" sz="1800" spc="-3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Bitkileri</a:t>
                      </a:r>
                      <a:r>
                        <a:rPr lang="tr-TR" sz="1800" spc="-3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8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Tıbbi</a:t>
                      </a:r>
                      <a:r>
                        <a:rPr lang="tr-TR" sz="18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Aromatik</a:t>
                      </a:r>
                      <a:r>
                        <a:rPr lang="tr-TR" sz="18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Bitkiler</a:t>
                      </a:r>
                      <a:r>
                        <a:rPr lang="tr-TR" sz="18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14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Süs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Bitkileri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1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Seracılık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1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159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Çay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5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latin typeface="Calibri"/>
                          <a:ea typeface="Calibri"/>
                          <a:cs typeface="Times New Roman"/>
                        </a:rPr>
                        <a:t>  Orman</a:t>
                      </a:r>
                      <a:r>
                        <a:rPr lang="tr-TR" sz="18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Yetiştiriciliği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356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641446" y="1064527"/>
          <a:ext cx="10795378" cy="3608145"/>
        </p:xfrm>
        <a:graphic>
          <a:graphicData uri="http://schemas.openxmlformats.org/drawingml/2006/table">
            <a:tbl>
              <a:tblPr/>
              <a:tblGrid>
                <a:gridCol w="188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3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040">
                <a:tc rowSpan="6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tr-T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TEKSTİL</a:t>
                      </a:r>
                      <a:r>
                        <a:rPr lang="tr-TR" sz="1800" b="1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2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Dokuma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Operatörlüğü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Dokusuz</a:t>
                      </a:r>
                      <a:r>
                        <a:rPr lang="tr-TR" sz="1600" spc="-3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Yüzeyler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2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Endüstriyel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Çorap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Örme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2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Endüstriyel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Düz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Örme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2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Endüstriyel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Yuvarlak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Örme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668740" y="4831308"/>
          <a:ext cx="10849970" cy="1792136"/>
        </p:xfrm>
        <a:graphic>
          <a:graphicData uri="http://schemas.openxmlformats.org/drawingml/2006/table">
            <a:tbl>
              <a:tblPr/>
              <a:tblGrid>
                <a:gridCol w="1869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3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236">
                <a:tc rowSpan="4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 İplik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Üretim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Teknolojisi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 Tekstil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Baskı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Desenciliği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Tekstil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Bitim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İşlemleri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(Apre)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5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Tekstil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Boyacılığı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20624" y="1095469"/>
            <a:ext cx="11311301" cy="542420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1739 </a:t>
            </a:r>
            <a:r>
              <a:rPr lang="tr-TR" b="1" dirty="0">
                <a:solidFill>
                  <a:srgbClr val="0070C0"/>
                </a:solidFill>
              </a:rPr>
              <a:t>Sayılı Milli </a:t>
            </a:r>
            <a:r>
              <a:rPr lang="tr-TR" b="1" dirty="0" smtClean="0">
                <a:solidFill>
                  <a:srgbClr val="0070C0"/>
                </a:solidFill>
              </a:rPr>
              <a:t>Eğitim </a:t>
            </a:r>
            <a:r>
              <a:rPr lang="tr-TR" b="1" dirty="0">
                <a:solidFill>
                  <a:srgbClr val="0070C0"/>
                </a:solidFill>
              </a:rPr>
              <a:t>Temel </a:t>
            </a:r>
            <a:r>
              <a:rPr lang="tr-TR" b="1" dirty="0" smtClean="0">
                <a:solidFill>
                  <a:srgbClr val="0070C0"/>
                </a:solidFill>
              </a:rPr>
              <a:t>Kanunu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b="1" dirty="0" smtClean="0">
                <a:solidFill>
                  <a:srgbClr val="0070C0"/>
                </a:solidFill>
              </a:rPr>
              <a:t>Madde </a:t>
            </a:r>
            <a:r>
              <a:rPr lang="tr-TR" b="1" dirty="0">
                <a:solidFill>
                  <a:srgbClr val="0070C0"/>
                </a:solidFill>
              </a:rPr>
              <a:t>26-</a:t>
            </a:r>
            <a:r>
              <a:rPr lang="tr-TR" b="1" dirty="0"/>
              <a:t> </a:t>
            </a:r>
            <a:r>
              <a:rPr lang="tr-TR" b="1" dirty="0">
                <a:solidFill>
                  <a:srgbClr val="FF0000"/>
                </a:solidFill>
              </a:rPr>
              <a:t>Ortaöğretim;</a:t>
            </a:r>
            <a:r>
              <a:rPr lang="tr-TR" b="1" dirty="0"/>
              <a:t> ilköğretime dayalı dört yıllık zorunlu örgün veya yaygın öğrenim veren genel, mesleki ve teknik öğretim kurumları ile </a:t>
            </a:r>
            <a:r>
              <a:rPr lang="tr-TR" b="1" dirty="0">
                <a:solidFill>
                  <a:srgbClr val="FF0000"/>
                </a:solidFill>
              </a:rPr>
              <a:t>mesleki eğitim merkezlerinin tümünü kapsar.</a:t>
            </a:r>
            <a:r>
              <a:rPr lang="tr-TR" b="1" dirty="0"/>
              <a:t> Bu okul ve kurumları bitirenlere, bitirdikleri programın özelliğine göre diploma verilir. </a:t>
            </a:r>
            <a:r>
              <a:rPr lang="tr-TR" b="1" u="sng" dirty="0"/>
              <a:t>Ancak mesleki eğitim merkezi öğrencilerinin diploma alabilmeleri için Millî Eğitim Bakanlığınca belirlenen fark derslerini tamamlaması zorunludur.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5356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82137" y="1323838"/>
          <a:ext cx="11081983" cy="5131549"/>
        </p:xfrm>
        <a:graphic>
          <a:graphicData uri="http://schemas.openxmlformats.org/drawingml/2006/table">
            <a:tbl>
              <a:tblPr/>
              <a:tblGrid>
                <a:gridCol w="191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814">
                <a:tc rowSpan="9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TESİSAT</a:t>
                      </a:r>
                      <a:r>
                        <a:rPr lang="tr-TR" sz="1800" b="1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TEKNOLOJİSİ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8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İKLİMLENDİRME (6)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Gaz</a:t>
                      </a:r>
                      <a:r>
                        <a:rPr lang="tr-TR" sz="1600" spc="-2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Tesisat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Gaz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Yakıcı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Cihazlar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Servis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5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Isıtma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 err="1">
                          <a:latin typeface="Calibri"/>
                          <a:ea typeface="Calibri"/>
                          <a:cs typeface="Times New Roman"/>
                        </a:rPr>
                        <a:t>Sıhhı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Tesisat</a:t>
                      </a:r>
                      <a:r>
                        <a:rPr lang="tr-TR" sz="1600" spc="-1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Kazan</a:t>
                      </a:r>
                      <a:r>
                        <a:rPr lang="tr-TR" sz="1600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Yakma</a:t>
                      </a:r>
                      <a:r>
                        <a:rPr lang="tr-TR" sz="1600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Bakımı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Su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Arıtma</a:t>
                      </a:r>
                      <a:r>
                        <a:rPr lang="tr-TR" sz="1600" spc="-1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55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Güneş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Enerjisi</a:t>
                      </a:r>
                      <a:r>
                        <a:rPr lang="tr-TR" sz="1600" spc="-2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Tesisat</a:t>
                      </a:r>
                      <a:r>
                        <a:rPr lang="tr-TR" sz="1600" spc="-2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İklimlendirme</a:t>
                      </a:r>
                      <a:r>
                        <a:rPr lang="tr-TR" sz="160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Soğutma</a:t>
                      </a:r>
                      <a:r>
                        <a:rPr lang="tr-TR" sz="1600" spc="-1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Sistemleri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814">
                <a:tc rowSpan="2">
                  <a:txBody>
                    <a:bodyPr/>
                    <a:lstStyle/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endParaRPr lang="tr-T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tr-T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   ULAŞTIRMA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HİZMETLERİ</a:t>
                      </a:r>
                      <a:r>
                        <a:rPr lang="tr-TR" sz="16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8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178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latin typeface="Calibri"/>
                          <a:ea typeface="Calibri"/>
                          <a:cs typeface="Times New Roman"/>
                        </a:rPr>
                        <a:t>   Lojistik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dirty="0">
                          <a:latin typeface="Calibri"/>
                          <a:ea typeface="Calibri"/>
                          <a:cs typeface="Times New Roman"/>
                        </a:rPr>
                        <a:t>31. MEK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946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</a:t>
            </a:r>
            <a:r>
              <a:rPr lang="tr-TR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</a:rPr>
              <a:t>VELİMEŞE MESLEKİ EĞİTİM MERKEZİ</a:t>
            </a:r>
            <a:endParaRPr lang="tr-TR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750627" y="1473958"/>
          <a:ext cx="10549720" cy="4476467"/>
        </p:xfrm>
        <a:graphic>
          <a:graphicData uri="http://schemas.openxmlformats.org/drawingml/2006/table">
            <a:tbl>
              <a:tblPr/>
              <a:tblGrid>
                <a:gridCol w="1827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365">
                <a:tc rowSpan="7"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4160" marR="248920" algn="ctr"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r>
                        <a:rPr lang="tr-TR" sz="3600" b="1" dirty="0" smtClean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tr-TR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latin typeface="Calibri"/>
                          <a:ea typeface="Calibri"/>
                          <a:cs typeface="Times New Roman"/>
                        </a:rPr>
                        <a:t>YİYECEK </a:t>
                      </a:r>
                      <a:r>
                        <a:rPr lang="tr-TR" sz="2000" b="1" dirty="0">
                          <a:latin typeface="Calibri"/>
                          <a:ea typeface="Calibri"/>
                          <a:cs typeface="Times New Roman"/>
                        </a:rPr>
                        <a:t>İÇECEK HİZMETLERİ</a:t>
                      </a:r>
                      <a:r>
                        <a:rPr lang="tr-TR" sz="2000" b="1" spc="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2000" b="1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  <a:endParaRPr lang="tr-T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179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latin typeface="Calibri"/>
                          <a:ea typeface="Calibri"/>
                          <a:cs typeface="Times New Roman"/>
                        </a:rPr>
                        <a:t>Aşçılık</a:t>
                      </a:r>
                      <a:endParaRPr lang="tr-TR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latin typeface="Calibri"/>
                          <a:ea typeface="Calibri"/>
                          <a:cs typeface="Times New Roman"/>
                        </a:rPr>
                        <a:t>Fırıncılık</a:t>
                      </a:r>
                      <a:endParaRPr lang="tr-TR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0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181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 Kantin</a:t>
                      </a:r>
                      <a:r>
                        <a:rPr lang="tr-TR" sz="1600" b="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0" spc="-2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0" spc="-2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İşletmeciliği</a:t>
                      </a:r>
                      <a:endParaRPr lang="tr-TR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0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182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tr-TR" sz="1800" b="0" dirty="0" smtClean="0">
                          <a:latin typeface="Calibri"/>
                          <a:ea typeface="Calibri"/>
                          <a:cs typeface="Times New Roman"/>
                        </a:rPr>
                        <a:t>Kasaplık</a:t>
                      </a:r>
                      <a:endParaRPr lang="tr-TR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0320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       31. </a:t>
                      </a:r>
                      <a:r>
                        <a:rPr lang="tr-TR" sz="1600" b="0" dirty="0">
                          <a:latin typeface="Calibri"/>
                          <a:ea typeface="Calibri"/>
                          <a:cs typeface="Times New Roman"/>
                        </a:rPr>
                        <a:t>MEK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Pasta</a:t>
                      </a:r>
                      <a:r>
                        <a:rPr lang="tr-TR" sz="1600" b="0" spc="-1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0" dirty="0">
                          <a:latin typeface="Calibri"/>
                          <a:ea typeface="Calibri"/>
                          <a:cs typeface="Times New Roman"/>
                        </a:rPr>
                        <a:t>ve</a:t>
                      </a:r>
                      <a:r>
                        <a:rPr lang="tr-TR" sz="1600" b="0" spc="-5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tr-TR" sz="1600" b="0" spc="-5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0" spc="-5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Tatlı</a:t>
                      </a:r>
                      <a:r>
                        <a:rPr lang="tr-TR" sz="1600" b="0" spc="-10" dirty="0" smtClean="0">
                          <a:latin typeface="Calibri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Yapımı</a:t>
                      </a:r>
                      <a:endParaRPr lang="tr-TR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0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56235" marR="3403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Calibri"/>
                          <a:ea typeface="Calibri"/>
                          <a:cs typeface="Times New Roman"/>
                        </a:rPr>
                        <a:t>184</a:t>
                      </a:r>
                      <a:endParaRPr lang="tr-T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800" b="0" dirty="0" smtClean="0"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8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9685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smtClean="0">
                          <a:latin typeface="Calibri"/>
                          <a:ea typeface="Calibri"/>
                          <a:cs typeface="Times New Roman"/>
                        </a:rPr>
                        <a:t>   Servis</a:t>
                      </a:r>
                      <a:endParaRPr lang="tr-TR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75"/>
                        </a:lnSpc>
                        <a:spcAft>
                          <a:spcPts val="0"/>
                        </a:spcAft>
                      </a:pPr>
                      <a:endParaRPr lang="tr-TR" sz="6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48103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</a:t>
            </a:r>
            <a:r>
              <a:rPr lang="tr-TR" dirty="0" smtClean="0">
                <a:solidFill>
                  <a:schemeClr val="bg1"/>
                </a:solidFill>
              </a:rPr>
              <a:t>VELİMEŞE MESLEKİ EĞİTİM MERKEZİ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2137" y="1624084"/>
            <a:ext cx="10971663" cy="455287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Telefon</a:t>
            </a:r>
            <a:r>
              <a:rPr lang="tr-TR" dirty="0" smtClean="0"/>
              <a:t> :0 282 674 47 97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Belgegeçer</a:t>
            </a:r>
            <a:r>
              <a:rPr lang="tr-TR" dirty="0" smtClean="0"/>
              <a:t> </a:t>
            </a:r>
            <a:r>
              <a:rPr lang="tr-TR" dirty="0" smtClean="0"/>
              <a:t>:0 282 674 49 83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Eposta: </a:t>
            </a:r>
            <a:r>
              <a:rPr lang="tr-TR" dirty="0"/>
              <a:t>754898@meb.k12.tr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  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WEB: </a:t>
            </a:r>
            <a:r>
              <a:rPr lang="tr-TR" dirty="0" smtClean="0"/>
              <a:t>https://velimesemtal.meb.k12.tr</a:t>
            </a:r>
          </a:p>
          <a:p>
            <a:pPr>
              <a:buNone/>
            </a:pPr>
            <a:r>
              <a:rPr lang="tr-TR" dirty="0" smtClean="0"/>
              <a:t>  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Adres</a:t>
            </a:r>
            <a:r>
              <a:rPr lang="tr-TR" dirty="0" smtClean="0"/>
              <a:t> :</a:t>
            </a:r>
            <a:r>
              <a:rPr lang="tr-TR" dirty="0" err="1" smtClean="0"/>
              <a:t>Velimeşe</a:t>
            </a:r>
            <a:r>
              <a:rPr lang="tr-TR" dirty="0" smtClean="0"/>
              <a:t> Mah. Zafer Cad</a:t>
            </a:r>
            <a:r>
              <a:rPr lang="tr-TR" dirty="0" smtClean="0"/>
              <a:t>. ASB </a:t>
            </a:r>
            <a:r>
              <a:rPr lang="tr-TR" dirty="0" smtClean="0"/>
              <a:t>Yolu Üzeri </a:t>
            </a:r>
            <a:r>
              <a:rPr lang="tr-TR" dirty="0" smtClean="0"/>
              <a:t>No: 56 </a:t>
            </a:r>
            <a:r>
              <a:rPr lang="tr-TR" dirty="0" smtClean="0"/>
              <a:t>Ergene/Tekirdağ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9735-4242-4435-8C65-38800299BE2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2 Başlık"/>
          <p:cNvSpPr txBox="1">
            <a:spLocks/>
          </p:cNvSpPr>
          <p:nvPr/>
        </p:nvSpPr>
        <p:spPr>
          <a:xfrm>
            <a:off x="3643314" y="3824394"/>
            <a:ext cx="7219958" cy="184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tr-TR" sz="3200" b="1" dirty="0">
              <a:solidFill>
                <a:srgbClr val="6C000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200" b="1" dirty="0">
                <a:solidFill>
                  <a:srgbClr val="6C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69657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499" y="1131216"/>
            <a:ext cx="11387579" cy="5467547"/>
          </a:xfrm>
        </p:spPr>
        <p:txBody>
          <a:bodyPr>
            <a:noAutofit/>
          </a:bodyPr>
          <a:lstStyle/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Mesleki Eğitim Merkezinde okuyan öğrencilerden Meslek Lisesi mezunu olmak isteyenlerin almaları gereken fark dersleri Talim ve Terbiye Kurulunun 19.07.2019 tarihli ve 18 sayılı kararı ile kabul edilmiş ve 2019-2020 eğitim ve öğretim yılından itibaren </a:t>
            </a:r>
            <a:r>
              <a:rPr lang="tr-TR" b="1" dirty="0" smtClean="0">
                <a:solidFill>
                  <a:srgbClr val="FF0000"/>
                </a:solidFill>
              </a:rPr>
              <a:t>DİPLOMA PROGRAMI</a:t>
            </a:r>
            <a:r>
              <a:rPr lang="tr-TR" b="1" dirty="0" smtClean="0"/>
              <a:t> uygulanmaya başlanmıştır.</a:t>
            </a:r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tr-TR" b="1" dirty="0"/>
          </a:p>
          <a:p>
            <a:pPr algn="just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b="1" dirty="0" smtClean="0"/>
              <a:t> Mesleki </a:t>
            </a:r>
            <a:r>
              <a:rPr lang="tr-TR" b="1" dirty="0"/>
              <a:t>eğitim </a:t>
            </a:r>
            <a:r>
              <a:rPr lang="tr-TR" b="1" dirty="0" smtClean="0"/>
              <a:t>merkezlerinden önceki yıllarda </a:t>
            </a:r>
            <a:r>
              <a:rPr lang="tr-TR" b="1" dirty="0"/>
              <a:t>kalfalık ve ustalık belgesi almış </a:t>
            </a:r>
            <a:r>
              <a:rPr lang="tr-TR" b="1" dirty="0" smtClean="0"/>
              <a:t>olanların da fark derslerini tamamlayıp Meslek Lisesi diploması alabilmeleri için </a:t>
            </a:r>
            <a:r>
              <a:rPr lang="tr-TR" b="1" dirty="0"/>
              <a:t>14.08.2020 tarihi itibariyle </a:t>
            </a:r>
            <a:r>
              <a:rPr lang="tr-TR" b="1" dirty="0" smtClean="0">
                <a:solidFill>
                  <a:srgbClr val="FF0000"/>
                </a:solidFill>
              </a:rPr>
              <a:t>TELAFİ PROGRAMI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/>
              <a:t>başlatılmıştır</a:t>
            </a:r>
            <a:r>
              <a:rPr lang="tr-TR" b="1" dirty="0" smtClean="0"/>
              <a:t>.</a:t>
            </a:r>
            <a:endParaRPr lang="tr-TR" altLang="tr-TR" b="1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4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0221"/>
            <a:ext cx="4177779" cy="417777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196" y="4001440"/>
            <a:ext cx="3330804" cy="2870720"/>
          </a:xfrm>
          <a:prstGeom prst="rect">
            <a:avLst/>
          </a:prstGeom>
        </p:spPr>
      </p:pic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just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prstClr val="black"/>
                </a:solidFill>
              </a:rPr>
              <a:t>Mesleki eğitim merkezi programı; Okulda </a:t>
            </a:r>
            <a:r>
              <a:rPr lang="tr-TR" altLang="tr-TR" b="1" dirty="0">
                <a:solidFill>
                  <a:prstClr val="black"/>
                </a:solidFill>
              </a:rPr>
              <a:t>verilen teorik eğitim ile işletmelerde yapılan pratik eğitimin bir bütünlük içerisinde uygulandığı, bireyleri bir mesleğe hazırlayan, mesleklerinde gelişmelerine olanak </a:t>
            </a:r>
            <a:r>
              <a:rPr lang="tr-TR" altLang="tr-TR" b="1" dirty="0" smtClean="0">
                <a:solidFill>
                  <a:prstClr val="black"/>
                </a:solidFill>
              </a:rPr>
              <a:t>sağlayan,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Kalfalık/Ustalık belgesine ve diplomaya</a:t>
            </a:r>
            <a:r>
              <a:rPr lang="tr-TR" altLang="tr-TR" b="1" dirty="0" smtClean="0">
                <a:solidFill>
                  <a:prstClr val="black"/>
                </a:solidFill>
              </a:rPr>
              <a:t> götüren program türüdür.</a:t>
            </a:r>
            <a:endParaRPr lang="tr-TR" altLang="tr-TR" b="1" dirty="0">
              <a:solidFill>
                <a:prstClr val="black"/>
              </a:solidFill>
            </a:endParaRPr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 smtClean="0">
              <a:solidFill>
                <a:prstClr val="black"/>
              </a:solidFill>
            </a:endParaRPr>
          </a:p>
          <a:p>
            <a:pPr mar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en-US" sz="2000" b="1" dirty="0" err="1" smtClean="0"/>
              <a:t>Meslek</a:t>
            </a:r>
            <a:r>
              <a:rPr lang="tr-TR" sz="2000" b="1" dirty="0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Eğ</a:t>
            </a:r>
            <a:r>
              <a:rPr lang="tr-TR" sz="2000" b="1" dirty="0" smtClean="0"/>
              <a:t>i</a:t>
            </a:r>
            <a:r>
              <a:rPr lang="en-US" sz="2000" b="1" dirty="0" smtClean="0"/>
              <a:t>t</a:t>
            </a:r>
            <a:r>
              <a:rPr lang="tr-TR" sz="2000" b="1" dirty="0" smtClean="0"/>
              <a:t>i</a:t>
            </a:r>
            <a:r>
              <a:rPr lang="en-US" sz="2000" b="1" dirty="0" smtClean="0"/>
              <a:t>m </a:t>
            </a:r>
            <a:r>
              <a:rPr lang="en-US" sz="2000" b="1" dirty="0" err="1" smtClean="0"/>
              <a:t>Merkezler</a:t>
            </a:r>
            <a:r>
              <a:rPr lang="tr-TR" sz="2000" b="1" dirty="0" smtClean="0"/>
              <a:t>i</a:t>
            </a:r>
            <a:r>
              <a:rPr lang="en-US" sz="2000" b="1" dirty="0" err="1" smtClean="0"/>
              <a:t>nde</a:t>
            </a:r>
            <a:r>
              <a:rPr lang="en-US" sz="2000" b="1" dirty="0" smtClean="0"/>
              <a:t> </a:t>
            </a:r>
            <a:endParaRPr lang="tr-TR" sz="2000" b="1" dirty="0" smtClean="0"/>
          </a:p>
          <a:p>
            <a:pPr mar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000" b="1" dirty="0" smtClean="0"/>
              <a:t>ö</a:t>
            </a:r>
            <a:r>
              <a:rPr lang="en-US" sz="2000" b="1" dirty="0" err="1" smtClean="0"/>
              <a:t>ğrenc</a:t>
            </a:r>
            <a:r>
              <a:rPr lang="tr-TR" sz="2000" b="1" dirty="0" smtClean="0"/>
              <a:t>i</a:t>
            </a:r>
            <a:r>
              <a:rPr lang="en-US" sz="2000" b="1" dirty="0" err="1" smtClean="0"/>
              <a:t>ler</a:t>
            </a:r>
            <a:r>
              <a:rPr lang="en-US" sz="2000" b="1" dirty="0" smtClean="0"/>
              <a:t> </a:t>
            </a:r>
            <a:endParaRPr lang="tr-TR" sz="2000" b="1" dirty="0" smtClean="0"/>
          </a:p>
          <a:p>
            <a:pPr mar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tr-TR" sz="2000" b="1" dirty="0" err="1" smtClean="0"/>
              <a:t>h</a:t>
            </a:r>
            <a:r>
              <a:rPr lang="en-US" sz="2000" b="1" dirty="0" err="1" smtClean="0"/>
              <a:t>aftada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1 </a:t>
            </a:r>
            <a:r>
              <a:rPr lang="en-US" sz="2000" b="1" dirty="0" err="1" smtClean="0">
                <a:solidFill>
                  <a:srgbClr val="FF0000"/>
                </a:solidFill>
              </a:rPr>
              <a:t>Gün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Okulda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Teor</a:t>
            </a:r>
            <a:r>
              <a:rPr lang="tr-TR" sz="2000" b="1" dirty="0" smtClean="0"/>
              <a:t>i</a:t>
            </a:r>
            <a:r>
              <a:rPr lang="en-US" sz="2000" b="1" dirty="0" smtClean="0"/>
              <a:t>k </a:t>
            </a:r>
            <a:r>
              <a:rPr lang="en-US" sz="2000" b="1" dirty="0" err="1" smtClean="0"/>
              <a:t>Eğ</a:t>
            </a:r>
            <a:r>
              <a:rPr lang="tr-TR" sz="2000" b="1" dirty="0" smtClean="0"/>
              <a:t>i</a:t>
            </a:r>
            <a:r>
              <a:rPr lang="en-US" sz="2000" b="1" dirty="0" smtClean="0"/>
              <a:t>tm,</a:t>
            </a:r>
            <a:endParaRPr lang="tr-TR" sz="2000" b="1" dirty="0" smtClean="0"/>
          </a:p>
          <a:p>
            <a:pPr mar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4 </a:t>
            </a:r>
            <a:r>
              <a:rPr lang="en-US" sz="2000" b="1" dirty="0" err="1" smtClean="0">
                <a:solidFill>
                  <a:srgbClr val="FF0000"/>
                </a:solidFill>
              </a:rPr>
              <a:t>Gün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se </a:t>
            </a:r>
            <a:r>
              <a:rPr lang="tr-TR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err="1" smtClean="0">
                <a:solidFill>
                  <a:srgbClr val="FF0000"/>
                </a:solidFill>
              </a:rPr>
              <a:t>şletmelerde</a:t>
            </a:r>
            <a:r>
              <a:rPr lang="en-US" sz="2000" b="1" dirty="0" smtClean="0"/>
              <a:t> </a:t>
            </a:r>
            <a:r>
              <a:rPr lang="tr-TR" sz="2000" b="1" dirty="0" smtClean="0"/>
              <a:t>p</a:t>
            </a:r>
            <a:r>
              <a:rPr lang="en-US" sz="2000" b="1" dirty="0" smtClean="0"/>
              <a:t>rat</a:t>
            </a:r>
            <a:r>
              <a:rPr lang="tr-TR" sz="2000" b="1" dirty="0" smtClean="0"/>
              <a:t>i</a:t>
            </a:r>
            <a:r>
              <a:rPr lang="en-US" sz="2000" b="1" dirty="0" smtClean="0"/>
              <a:t>k </a:t>
            </a:r>
            <a:r>
              <a:rPr lang="tr-TR" sz="2000" b="1" dirty="0" smtClean="0"/>
              <a:t>e</a:t>
            </a:r>
            <a:r>
              <a:rPr lang="en-US" sz="2000" b="1" dirty="0" smtClean="0"/>
              <a:t>ğ</a:t>
            </a:r>
            <a:r>
              <a:rPr lang="tr-TR" sz="2000" b="1" dirty="0" smtClean="0"/>
              <a:t>i</a:t>
            </a:r>
            <a:r>
              <a:rPr lang="en-US" sz="2000" b="1" dirty="0" smtClean="0"/>
              <a:t>t</a:t>
            </a:r>
            <a:r>
              <a:rPr lang="tr-TR" sz="2000" b="1" dirty="0" smtClean="0"/>
              <a:t>i</a:t>
            </a:r>
            <a:r>
              <a:rPr lang="en-US" sz="2000" b="1" dirty="0" smtClean="0"/>
              <a:t>m </a:t>
            </a:r>
            <a:r>
              <a:rPr lang="tr-TR" sz="2000" b="1" dirty="0" err="1" smtClean="0"/>
              <a:t>a</a:t>
            </a:r>
            <a:r>
              <a:rPr lang="en-US" sz="2000" b="1" dirty="0" err="1" smtClean="0"/>
              <a:t>lır</a:t>
            </a:r>
            <a:r>
              <a:rPr lang="en-US" sz="2000" b="1" dirty="0" smtClean="0"/>
              <a:t>.</a:t>
            </a:r>
            <a:endParaRPr lang="tr-TR" sz="2000" b="1" dirty="0" smtClean="0"/>
          </a:p>
          <a:p>
            <a:pPr marL="0" lvl="0" indent="0" algn="ctr" defTabSz="457200">
              <a:lnSpc>
                <a:spcPct val="100000"/>
              </a:lnSpc>
              <a:buClr>
                <a:srgbClr val="A53010"/>
              </a:buClr>
              <a:buNone/>
            </a:pPr>
            <a:endParaRPr lang="tr-TR" altLang="tr-TR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A53010"/>
              </a:buClr>
              <a:buNone/>
            </a:pPr>
            <a:r>
              <a:rPr lang="tr-TR" altLang="tr-TR" b="1" dirty="0" smtClean="0">
                <a:solidFill>
                  <a:srgbClr val="0070C0"/>
                </a:solidFill>
              </a:rPr>
              <a:t>İkili Mesleki Eğitim Yönergesi</a:t>
            </a:r>
            <a:endParaRPr lang="tr-TR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Mesleki </a:t>
            </a:r>
            <a:r>
              <a:rPr lang="tr-TR" b="1" dirty="0"/>
              <a:t>eğitim merkezi programlarının uygulandığı mesleki ve teknik eğitim okul ve kurumları ile sektör arasında yapılan iş birliği protokolü çerçevesinde, ikili mesleki eğitim </a:t>
            </a:r>
            <a:r>
              <a:rPr lang="tr-TR" b="1" dirty="0" smtClean="0"/>
              <a:t>programları uygulanmaktadır.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b="1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Bu Yönerge kapsamında işletme ile okul arasında bir protokol imzalanmakta ve öğrenciler haftada 1 gün okulda teorik eğitim 4 gün ise işletmede pratik eğitim almaktadır.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036948" y="65990"/>
            <a:ext cx="11155052" cy="6534241"/>
            <a:chOff x="1036948" y="65990"/>
            <a:chExt cx="11155052" cy="6534241"/>
          </a:xfrm>
        </p:grpSpPr>
        <p:sp>
          <p:nvSpPr>
            <p:cNvPr id="6" name="Serbest Form 5"/>
            <p:cNvSpPr/>
            <p:nvPr/>
          </p:nvSpPr>
          <p:spPr>
            <a:xfrm>
              <a:off x="4446979" y="5313232"/>
              <a:ext cx="6277162" cy="1286999"/>
            </a:xfrm>
            <a:custGeom>
              <a:avLst/>
              <a:gdLst>
                <a:gd name="connsiteX0" fmla="*/ 214504 w 1286998"/>
                <a:gd name="connsiteY0" fmla="*/ 0 h 6277162"/>
                <a:gd name="connsiteX1" fmla="*/ 1072494 w 1286998"/>
                <a:gd name="connsiteY1" fmla="*/ 0 h 6277162"/>
                <a:gd name="connsiteX2" fmla="*/ 1286998 w 1286998"/>
                <a:gd name="connsiteY2" fmla="*/ 214504 h 6277162"/>
                <a:gd name="connsiteX3" fmla="*/ 1286998 w 1286998"/>
                <a:gd name="connsiteY3" fmla="*/ 6277162 h 6277162"/>
                <a:gd name="connsiteX4" fmla="*/ 1286998 w 1286998"/>
                <a:gd name="connsiteY4" fmla="*/ 6277162 h 6277162"/>
                <a:gd name="connsiteX5" fmla="*/ 0 w 1286998"/>
                <a:gd name="connsiteY5" fmla="*/ 6277162 h 6277162"/>
                <a:gd name="connsiteX6" fmla="*/ 0 w 1286998"/>
                <a:gd name="connsiteY6" fmla="*/ 6277162 h 6277162"/>
                <a:gd name="connsiteX7" fmla="*/ 0 w 1286998"/>
                <a:gd name="connsiteY7" fmla="*/ 214504 h 6277162"/>
                <a:gd name="connsiteX8" fmla="*/ 214504 w 1286998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6998" h="6277162">
                  <a:moveTo>
                    <a:pt x="1286998" y="1046216"/>
                  </a:moveTo>
                  <a:lnTo>
                    <a:pt x="1286998" y="5230946"/>
                  </a:lnTo>
                  <a:cubicBezTo>
                    <a:pt x="1286998" y="5808752"/>
                    <a:pt x="1267308" y="6277160"/>
                    <a:pt x="1243019" y="6277160"/>
                  </a:cubicBezTo>
                  <a:lnTo>
                    <a:pt x="0" y="6277160"/>
                  </a:lnTo>
                  <a:lnTo>
                    <a:pt x="0" y="627716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43019" y="2"/>
                  </a:lnTo>
                  <a:cubicBezTo>
                    <a:pt x="1267308" y="2"/>
                    <a:pt x="1286998" y="468410"/>
                    <a:pt x="1286998" y="1046216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6651" rIns="310476" bIns="186652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12.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USTALIK BELGESİ ve DİPLOMA</a:t>
              </a:r>
              <a:endParaRPr lang="tr-TR" sz="2800" b="1" kern="1200" dirty="0"/>
            </a:p>
          </p:txBody>
        </p:sp>
        <p:sp>
          <p:nvSpPr>
            <p:cNvPr id="7" name="Serbest Form 6"/>
            <p:cNvSpPr/>
            <p:nvPr/>
          </p:nvSpPr>
          <p:spPr>
            <a:xfrm>
              <a:off x="1424070" y="5312736"/>
              <a:ext cx="2880016" cy="1286206"/>
            </a:xfrm>
            <a:custGeom>
              <a:avLst/>
              <a:gdLst>
                <a:gd name="connsiteX0" fmla="*/ 0 w 2880016"/>
                <a:gd name="connsiteY0" fmla="*/ 214372 h 1286206"/>
                <a:gd name="connsiteX1" fmla="*/ 214372 w 2880016"/>
                <a:gd name="connsiteY1" fmla="*/ 0 h 1286206"/>
                <a:gd name="connsiteX2" fmla="*/ 2665644 w 2880016"/>
                <a:gd name="connsiteY2" fmla="*/ 0 h 1286206"/>
                <a:gd name="connsiteX3" fmla="*/ 2880016 w 2880016"/>
                <a:gd name="connsiteY3" fmla="*/ 214372 h 1286206"/>
                <a:gd name="connsiteX4" fmla="*/ 2880016 w 2880016"/>
                <a:gd name="connsiteY4" fmla="*/ 1071834 h 1286206"/>
                <a:gd name="connsiteX5" fmla="*/ 2665644 w 2880016"/>
                <a:gd name="connsiteY5" fmla="*/ 1286206 h 1286206"/>
                <a:gd name="connsiteX6" fmla="*/ 214372 w 2880016"/>
                <a:gd name="connsiteY6" fmla="*/ 1286206 h 1286206"/>
                <a:gd name="connsiteX7" fmla="*/ 0 w 2880016"/>
                <a:gd name="connsiteY7" fmla="*/ 1071834 h 1286206"/>
                <a:gd name="connsiteX8" fmla="*/ 0 w 2880016"/>
                <a:gd name="connsiteY8" fmla="*/ 214372 h 128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86206">
                  <a:moveTo>
                    <a:pt x="0" y="214372"/>
                  </a:moveTo>
                  <a:cubicBezTo>
                    <a:pt x="0" y="95978"/>
                    <a:pt x="95978" y="0"/>
                    <a:pt x="214372" y="0"/>
                  </a:cubicBezTo>
                  <a:lnTo>
                    <a:pt x="2665644" y="0"/>
                  </a:lnTo>
                  <a:cubicBezTo>
                    <a:pt x="2784038" y="0"/>
                    <a:pt x="2880016" y="95978"/>
                    <a:pt x="2880016" y="214372"/>
                  </a:cubicBezTo>
                  <a:lnTo>
                    <a:pt x="2880016" y="1071834"/>
                  </a:lnTo>
                  <a:cubicBezTo>
                    <a:pt x="2880016" y="1190228"/>
                    <a:pt x="2784038" y="1286206"/>
                    <a:pt x="2665644" y="1286206"/>
                  </a:cubicBezTo>
                  <a:lnTo>
                    <a:pt x="214372" y="1286206"/>
                  </a:lnTo>
                  <a:cubicBezTo>
                    <a:pt x="95978" y="1286206"/>
                    <a:pt x="0" y="1190228"/>
                    <a:pt x="0" y="1071834"/>
                  </a:cubicBezTo>
                  <a:lnTo>
                    <a:pt x="0" y="214372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147" tIns="169467" rIns="276147" bIns="1694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12. Sınıf</a:t>
              </a:r>
              <a:endParaRPr lang="tr-TR" sz="5600" kern="1200" dirty="0"/>
            </a:p>
          </p:txBody>
        </p:sp>
        <p:sp>
          <p:nvSpPr>
            <p:cNvPr id="9" name="Serbest Form 8"/>
            <p:cNvSpPr/>
            <p:nvPr/>
          </p:nvSpPr>
          <p:spPr>
            <a:xfrm>
              <a:off x="4446979" y="3984991"/>
              <a:ext cx="6277162" cy="1246716"/>
            </a:xfrm>
            <a:custGeom>
              <a:avLst/>
              <a:gdLst>
                <a:gd name="connsiteX0" fmla="*/ 207790 w 1246716"/>
                <a:gd name="connsiteY0" fmla="*/ 0 h 6277162"/>
                <a:gd name="connsiteX1" fmla="*/ 1038926 w 1246716"/>
                <a:gd name="connsiteY1" fmla="*/ 0 h 6277162"/>
                <a:gd name="connsiteX2" fmla="*/ 1246716 w 1246716"/>
                <a:gd name="connsiteY2" fmla="*/ 207790 h 6277162"/>
                <a:gd name="connsiteX3" fmla="*/ 1246716 w 1246716"/>
                <a:gd name="connsiteY3" fmla="*/ 6277162 h 6277162"/>
                <a:gd name="connsiteX4" fmla="*/ 1246716 w 1246716"/>
                <a:gd name="connsiteY4" fmla="*/ 6277162 h 6277162"/>
                <a:gd name="connsiteX5" fmla="*/ 0 w 1246716"/>
                <a:gd name="connsiteY5" fmla="*/ 6277162 h 6277162"/>
                <a:gd name="connsiteX6" fmla="*/ 0 w 1246716"/>
                <a:gd name="connsiteY6" fmla="*/ 6277162 h 6277162"/>
                <a:gd name="connsiteX7" fmla="*/ 0 w 1246716"/>
                <a:gd name="connsiteY7" fmla="*/ 207790 h 6277162"/>
                <a:gd name="connsiteX8" fmla="*/ 207790 w 1246716"/>
                <a:gd name="connsiteY8" fmla="*/ 0 h 6277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6716" h="6277162">
                  <a:moveTo>
                    <a:pt x="1246716" y="1046215"/>
                  </a:moveTo>
                  <a:lnTo>
                    <a:pt x="1246716" y="5230947"/>
                  </a:lnTo>
                  <a:cubicBezTo>
                    <a:pt x="1246716" y="5808753"/>
                    <a:pt x="1228239" y="6277159"/>
                    <a:pt x="1205447" y="6277159"/>
                  </a:cubicBezTo>
                  <a:lnTo>
                    <a:pt x="0" y="6277159"/>
                  </a:lnTo>
                  <a:lnTo>
                    <a:pt x="0" y="627715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205447" y="3"/>
                  </a:lnTo>
                  <a:cubicBezTo>
                    <a:pt x="1228239" y="3"/>
                    <a:pt x="1246716" y="468409"/>
                    <a:pt x="1246716" y="1046215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4685" rIns="308510" bIns="184685" numCol="1" spcCol="1270" anchor="ctr" anchorCtr="0">
              <a:noAutofit/>
            </a:bodyPr>
            <a:lstStyle/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kern="1200" dirty="0" smtClean="0"/>
                <a:t>11. Sınıf sonunda yapılan Beceri Sınavında başarılı olanlara</a:t>
              </a:r>
              <a:endParaRPr lang="tr-TR" sz="2800" kern="1200" dirty="0"/>
            </a:p>
            <a:p>
              <a:pPr marL="0" lvl="1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 smtClean="0"/>
                <a:t>KALFALIK BELGESİ</a:t>
              </a:r>
              <a:endParaRPr lang="tr-TR" sz="2800" b="1" kern="1200" dirty="0"/>
            </a:p>
          </p:txBody>
        </p:sp>
        <p:sp>
          <p:nvSpPr>
            <p:cNvPr id="11" name="Serbest Form 10"/>
            <p:cNvSpPr/>
            <p:nvPr/>
          </p:nvSpPr>
          <p:spPr>
            <a:xfrm>
              <a:off x="1424070" y="3977852"/>
              <a:ext cx="2880016" cy="1279552"/>
            </a:xfrm>
            <a:custGeom>
              <a:avLst/>
              <a:gdLst>
                <a:gd name="connsiteX0" fmla="*/ 0 w 2880016"/>
                <a:gd name="connsiteY0" fmla="*/ 213263 h 1279552"/>
                <a:gd name="connsiteX1" fmla="*/ 213263 w 2880016"/>
                <a:gd name="connsiteY1" fmla="*/ 0 h 1279552"/>
                <a:gd name="connsiteX2" fmla="*/ 2666753 w 2880016"/>
                <a:gd name="connsiteY2" fmla="*/ 0 h 1279552"/>
                <a:gd name="connsiteX3" fmla="*/ 2880016 w 2880016"/>
                <a:gd name="connsiteY3" fmla="*/ 213263 h 1279552"/>
                <a:gd name="connsiteX4" fmla="*/ 2880016 w 2880016"/>
                <a:gd name="connsiteY4" fmla="*/ 1066289 h 1279552"/>
                <a:gd name="connsiteX5" fmla="*/ 2666753 w 2880016"/>
                <a:gd name="connsiteY5" fmla="*/ 1279552 h 1279552"/>
                <a:gd name="connsiteX6" fmla="*/ 213263 w 2880016"/>
                <a:gd name="connsiteY6" fmla="*/ 1279552 h 1279552"/>
                <a:gd name="connsiteX7" fmla="*/ 0 w 2880016"/>
                <a:gd name="connsiteY7" fmla="*/ 1066289 h 1279552"/>
                <a:gd name="connsiteX8" fmla="*/ 0 w 2880016"/>
                <a:gd name="connsiteY8" fmla="*/ 213263 h 12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79552">
                  <a:moveTo>
                    <a:pt x="0" y="213263"/>
                  </a:moveTo>
                  <a:cubicBezTo>
                    <a:pt x="0" y="95481"/>
                    <a:pt x="95481" y="0"/>
                    <a:pt x="213263" y="0"/>
                  </a:cubicBezTo>
                  <a:lnTo>
                    <a:pt x="2666753" y="0"/>
                  </a:lnTo>
                  <a:cubicBezTo>
                    <a:pt x="2784535" y="0"/>
                    <a:pt x="2880016" y="95481"/>
                    <a:pt x="2880016" y="213263"/>
                  </a:cubicBezTo>
                  <a:lnTo>
                    <a:pt x="2880016" y="1066289"/>
                  </a:lnTo>
                  <a:cubicBezTo>
                    <a:pt x="2880016" y="1184071"/>
                    <a:pt x="2784535" y="1279552"/>
                    <a:pt x="2666753" y="1279552"/>
                  </a:cubicBezTo>
                  <a:lnTo>
                    <a:pt x="213263" y="1279552"/>
                  </a:lnTo>
                  <a:cubicBezTo>
                    <a:pt x="95481" y="1279552"/>
                    <a:pt x="0" y="1184071"/>
                    <a:pt x="0" y="1066289"/>
                  </a:cubicBezTo>
                  <a:lnTo>
                    <a:pt x="0" y="21326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5823" tIns="169143" rIns="275823" bIns="169143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11. Sınıf</a:t>
              </a:r>
              <a:endParaRPr lang="tr-TR" sz="5600" kern="1200" dirty="0"/>
            </a:p>
          </p:txBody>
        </p:sp>
        <p:sp>
          <p:nvSpPr>
            <p:cNvPr id="12" name="Serbest Form 11"/>
            <p:cNvSpPr/>
            <p:nvPr/>
          </p:nvSpPr>
          <p:spPr>
            <a:xfrm>
              <a:off x="1424070" y="2653745"/>
              <a:ext cx="2880016" cy="1259994"/>
            </a:xfrm>
            <a:custGeom>
              <a:avLst/>
              <a:gdLst>
                <a:gd name="connsiteX0" fmla="*/ 0 w 2880016"/>
                <a:gd name="connsiteY0" fmla="*/ 210003 h 1259994"/>
                <a:gd name="connsiteX1" fmla="*/ 210003 w 2880016"/>
                <a:gd name="connsiteY1" fmla="*/ 0 h 1259994"/>
                <a:gd name="connsiteX2" fmla="*/ 2670013 w 2880016"/>
                <a:gd name="connsiteY2" fmla="*/ 0 h 1259994"/>
                <a:gd name="connsiteX3" fmla="*/ 2880016 w 2880016"/>
                <a:gd name="connsiteY3" fmla="*/ 210003 h 1259994"/>
                <a:gd name="connsiteX4" fmla="*/ 2880016 w 2880016"/>
                <a:gd name="connsiteY4" fmla="*/ 1049991 h 1259994"/>
                <a:gd name="connsiteX5" fmla="*/ 2670013 w 2880016"/>
                <a:gd name="connsiteY5" fmla="*/ 1259994 h 1259994"/>
                <a:gd name="connsiteX6" fmla="*/ 210003 w 2880016"/>
                <a:gd name="connsiteY6" fmla="*/ 1259994 h 1259994"/>
                <a:gd name="connsiteX7" fmla="*/ 0 w 2880016"/>
                <a:gd name="connsiteY7" fmla="*/ 1049991 h 1259994"/>
                <a:gd name="connsiteX8" fmla="*/ 0 w 2880016"/>
                <a:gd name="connsiteY8" fmla="*/ 210003 h 125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259994">
                  <a:moveTo>
                    <a:pt x="0" y="210003"/>
                  </a:moveTo>
                  <a:cubicBezTo>
                    <a:pt x="0" y="94022"/>
                    <a:pt x="94022" y="0"/>
                    <a:pt x="210003" y="0"/>
                  </a:cubicBezTo>
                  <a:lnTo>
                    <a:pt x="2670013" y="0"/>
                  </a:lnTo>
                  <a:cubicBezTo>
                    <a:pt x="2785994" y="0"/>
                    <a:pt x="2880016" y="94022"/>
                    <a:pt x="2880016" y="210003"/>
                  </a:cubicBezTo>
                  <a:lnTo>
                    <a:pt x="2880016" y="1049991"/>
                  </a:lnTo>
                  <a:cubicBezTo>
                    <a:pt x="2880016" y="1165972"/>
                    <a:pt x="2785994" y="1259994"/>
                    <a:pt x="2670013" y="1259994"/>
                  </a:cubicBezTo>
                  <a:lnTo>
                    <a:pt x="210003" y="1259994"/>
                  </a:lnTo>
                  <a:cubicBezTo>
                    <a:pt x="94022" y="1259994"/>
                    <a:pt x="0" y="1165972"/>
                    <a:pt x="0" y="1049991"/>
                  </a:cubicBezTo>
                  <a:lnTo>
                    <a:pt x="0" y="210003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68" tIns="168188" rIns="274868" bIns="168188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10. Sınıf</a:t>
              </a:r>
              <a:endParaRPr lang="tr-TR" sz="5600" kern="1200" dirty="0"/>
            </a:p>
          </p:txBody>
        </p:sp>
        <p:sp>
          <p:nvSpPr>
            <p:cNvPr id="13" name="Serbest Form 12"/>
            <p:cNvSpPr/>
            <p:nvPr/>
          </p:nvSpPr>
          <p:spPr>
            <a:xfrm>
              <a:off x="1424070" y="1236836"/>
              <a:ext cx="2880016" cy="1356739"/>
            </a:xfrm>
            <a:custGeom>
              <a:avLst/>
              <a:gdLst>
                <a:gd name="connsiteX0" fmla="*/ 0 w 2880016"/>
                <a:gd name="connsiteY0" fmla="*/ 226128 h 1356739"/>
                <a:gd name="connsiteX1" fmla="*/ 226128 w 2880016"/>
                <a:gd name="connsiteY1" fmla="*/ 0 h 1356739"/>
                <a:gd name="connsiteX2" fmla="*/ 2653888 w 2880016"/>
                <a:gd name="connsiteY2" fmla="*/ 0 h 1356739"/>
                <a:gd name="connsiteX3" fmla="*/ 2880016 w 2880016"/>
                <a:gd name="connsiteY3" fmla="*/ 226128 h 1356739"/>
                <a:gd name="connsiteX4" fmla="*/ 2880016 w 2880016"/>
                <a:gd name="connsiteY4" fmla="*/ 1130611 h 1356739"/>
                <a:gd name="connsiteX5" fmla="*/ 2653888 w 2880016"/>
                <a:gd name="connsiteY5" fmla="*/ 1356739 h 1356739"/>
                <a:gd name="connsiteX6" fmla="*/ 226128 w 2880016"/>
                <a:gd name="connsiteY6" fmla="*/ 1356739 h 1356739"/>
                <a:gd name="connsiteX7" fmla="*/ 0 w 2880016"/>
                <a:gd name="connsiteY7" fmla="*/ 1130611 h 1356739"/>
                <a:gd name="connsiteX8" fmla="*/ 0 w 2880016"/>
                <a:gd name="connsiteY8" fmla="*/ 226128 h 135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0016" h="1356739">
                  <a:moveTo>
                    <a:pt x="0" y="226128"/>
                  </a:moveTo>
                  <a:cubicBezTo>
                    <a:pt x="0" y="101241"/>
                    <a:pt x="101241" y="0"/>
                    <a:pt x="226128" y="0"/>
                  </a:cubicBezTo>
                  <a:lnTo>
                    <a:pt x="2653888" y="0"/>
                  </a:lnTo>
                  <a:cubicBezTo>
                    <a:pt x="2778775" y="0"/>
                    <a:pt x="2880016" y="101241"/>
                    <a:pt x="2880016" y="226128"/>
                  </a:cubicBezTo>
                  <a:lnTo>
                    <a:pt x="2880016" y="1130611"/>
                  </a:lnTo>
                  <a:cubicBezTo>
                    <a:pt x="2880016" y="1255498"/>
                    <a:pt x="2778775" y="1356739"/>
                    <a:pt x="2653888" y="1356739"/>
                  </a:cubicBezTo>
                  <a:lnTo>
                    <a:pt x="226128" y="1356739"/>
                  </a:lnTo>
                  <a:cubicBezTo>
                    <a:pt x="101241" y="1356739"/>
                    <a:pt x="0" y="1255498"/>
                    <a:pt x="0" y="1130611"/>
                  </a:cubicBezTo>
                  <a:lnTo>
                    <a:pt x="0" y="226128"/>
                  </a:lnTo>
                  <a:close/>
                </a:path>
              </a:pathLst>
            </a:custGeom>
            <a:solidFill>
              <a:srgbClr val="002060"/>
            </a:solidFill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9591" tIns="172911" rIns="279591" bIns="172911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5600" kern="1200" dirty="0" smtClean="0"/>
                <a:t>9. Sınıf</a:t>
              </a:r>
              <a:endParaRPr lang="tr-TR" sz="5600" kern="1200" dirty="0"/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116428" y="1384618"/>
              <a:ext cx="4970252" cy="2177592"/>
              <a:chOff x="6429080" y="4072379"/>
              <a:chExt cx="4468306" cy="217759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429080" y="4072379"/>
                <a:ext cx="4468306" cy="217759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" name="Metin kutusu 2"/>
              <p:cNvSpPr txBox="1"/>
              <p:nvPr/>
            </p:nvSpPr>
            <p:spPr>
              <a:xfrm>
                <a:off x="7070103" y="4561011"/>
                <a:ext cx="31862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EĞİTİM SÜRESİ</a:t>
                </a:r>
              </a:p>
              <a:p>
                <a:pPr algn="ctr"/>
                <a:r>
                  <a:rPr lang="tr-TR" sz="3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YILDIR</a:t>
                </a:r>
                <a:endParaRPr lang="tr-T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" name="1 Başlık"/>
            <p:cNvSpPr txBox="1">
              <a:spLocks/>
            </p:cNvSpPr>
            <p:nvPr/>
          </p:nvSpPr>
          <p:spPr>
            <a:xfrm>
              <a:off x="1036948" y="65990"/>
              <a:ext cx="11155052" cy="8817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tr-TR" sz="2800" b="1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VELİMEŞE MESLEKİ EĞİTİM MERKEZİ</a:t>
              </a:r>
              <a:endParaRPr lang="tr-TR" sz="28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71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KAYIT ŞARTLARI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En az ortaokul </a:t>
            </a:r>
            <a:r>
              <a:rPr lang="tr-TR" altLang="tr-TR" b="1" dirty="0"/>
              <a:t>veya imam-hatip ortaokulunu </a:t>
            </a:r>
            <a:r>
              <a:rPr lang="tr-TR" altLang="tr-TR" b="1" dirty="0" smtClean="0"/>
              <a:t>bitirmiş</a:t>
            </a:r>
            <a:r>
              <a:rPr lang="tr-TR" altLang="tr-TR" b="1" dirty="0"/>
              <a:t> </a:t>
            </a:r>
            <a:r>
              <a:rPr lang="tr-TR" altLang="tr-TR" b="1" dirty="0" smtClean="0"/>
              <a:t>olmak.</a:t>
            </a:r>
            <a:endParaRPr lang="tr-TR" altLang="tr-TR" b="1" dirty="0"/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Sağlık durumu </a:t>
            </a:r>
            <a:r>
              <a:rPr lang="tr-TR" altLang="tr-TR" b="1" dirty="0"/>
              <a:t>ilgili mesleğin öğrenimine elverişli </a:t>
            </a:r>
            <a:r>
              <a:rPr lang="tr-TR" altLang="tr-TR" b="1" dirty="0" smtClean="0"/>
              <a:t>olmak. </a:t>
            </a:r>
            <a:r>
              <a:rPr lang="tr-TR" altLang="tr-TR" b="1" dirty="0"/>
              <a:t>Bu </a:t>
            </a:r>
            <a:r>
              <a:rPr lang="tr-TR" altLang="tr-TR" b="1" dirty="0" smtClean="0"/>
              <a:t>durum, gerektiğinde</a:t>
            </a:r>
            <a:r>
              <a:rPr lang="tr-TR" altLang="tr-TR" b="1" dirty="0"/>
              <a:t>, sağlık/sağlık kurulu raporuyla belgelendirilir</a:t>
            </a:r>
            <a:r>
              <a:rPr lang="tr-TR" altLang="tr-TR" b="1" dirty="0" smtClean="0"/>
              <a:t>.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Kayıt olacağı meslek dalı ile ilgili bir işyeriyle sözleşme imzalamak. Sözleşme imzalanacak işyerinde Usta Öğreticilik belgesine sahip usta olması gerekir.</a:t>
            </a:r>
          </a:p>
        </p:txBody>
      </p:sp>
      <p:sp>
        <p:nvSpPr>
          <p:cNvPr id="8" name="Oval 7"/>
          <p:cNvSpPr/>
          <p:nvPr/>
        </p:nvSpPr>
        <p:spPr>
          <a:xfrm rot="1200000">
            <a:off x="9222719" y="1254938"/>
            <a:ext cx="2497963" cy="10800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70C0"/>
                </a:solidFill>
                <a:latin typeface="Franklin Gothic Heavy" panose="020B0903020102020204" pitchFamily="34" charset="0"/>
              </a:rPr>
              <a:t>YAŞ SINIRI YOKTUR !</a:t>
            </a:r>
            <a:endParaRPr lang="tr-TR" sz="2400" b="1" dirty="0">
              <a:solidFill>
                <a:srgbClr val="0070C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7243217" y="5405897"/>
            <a:ext cx="4429125" cy="954107"/>
          </a:xfrm>
          <a:prstGeom prst="rect">
            <a:avLst/>
          </a:prstGeom>
          <a:solidFill>
            <a:srgbClr val="0070C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KAYITLAR</a:t>
            </a:r>
          </a:p>
          <a:p>
            <a:pPr algn="ctr"/>
            <a:r>
              <a:rPr lang="tr-TR" sz="2800" dirty="0">
                <a:solidFill>
                  <a:srgbClr val="FF0000"/>
                </a:solidFill>
                <a:latin typeface="Franklin Gothic Heavy" panose="020B0903020102020204" pitchFamily="34" charset="0"/>
              </a:rPr>
              <a:t>YIL BOYU DEVAM EDER !</a:t>
            </a:r>
          </a:p>
        </p:txBody>
      </p:sp>
    </p:spTree>
    <p:extLst>
      <p:ext uri="{BB962C8B-B14F-4D97-AF65-F5344CB8AC3E}">
        <p14:creationId xmlns:p14="http://schemas.microsoft.com/office/powerpoint/2010/main" val="3850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48574" y="1246909"/>
            <a:ext cx="11283351" cy="5237017"/>
          </a:xfrm>
        </p:spPr>
        <p:txBody>
          <a:bodyPr>
            <a:noAutofit/>
          </a:bodyPr>
          <a:lstStyle/>
          <a:p>
            <a:pPr marL="0" indent="0" algn="ctr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İŞLETMELERİN GÖREV VE SORUMLULUKLARI NELERDİR?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 smtClean="0"/>
              <a:t> Öğrenciye, asgari ücretin net tutarının %30 undan az olmayacak şekilde ücret ödemek,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(2022 Yılı için 1,275TL.)</a:t>
            </a:r>
          </a:p>
          <a:p>
            <a:pPr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tr-TR" altLang="tr-TR" b="1" dirty="0"/>
              <a:t> </a:t>
            </a:r>
            <a:r>
              <a:rPr lang="tr-TR" altLang="tr-TR" b="1" dirty="0" smtClean="0"/>
              <a:t>Öğrencinin pratik eğitiminden sorumlu olacak Usta Öğretici görevlendirmek,</a:t>
            </a:r>
          </a:p>
          <a:p>
            <a:pPr marL="0" lvl="0" indent="0" algn="just" defTabSz="45720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>
                <a:srgbClr val="A53010"/>
              </a:buClr>
              <a:buNone/>
            </a:pPr>
            <a:r>
              <a:rPr lang="tr-TR" altLang="tr-TR" b="1" i="1" dirty="0">
                <a:solidFill>
                  <a:srgbClr val="FF0000"/>
                </a:solidFill>
              </a:rPr>
              <a:t>İşletmelerde mesleki eğitim, staj ve tamamlayıcı eğitim gören öğrenciler, işyerlerinin şartlarına ve çalışma düzenine uymak zorundadırlar</a:t>
            </a:r>
            <a:r>
              <a:rPr lang="tr-TR" altLang="tr-TR" b="1" i="1" dirty="0" smtClean="0">
                <a:solidFill>
                  <a:srgbClr val="FF0000"/>
                </a:solidFill>
              </a:rPr>
              <a:t>.</a:t>
            </a:r>
            <a:endParaRPr lang="tr-TR" altLang="tr-TR" b="1" i="1" dirty="0">
              <a:solidFill>
                <a:srgbClr val="FF000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1036948" y="65990"/>
            <a:ext cx="11155052" cy="881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VELİMEŞE MESLEKİ EĞİTİM MERKEZİ </a:t>
            </a:r>
            <a:endParaRPr lang="tr-TR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7662</TotalTime>
  <Words>2385</Words>
  <Application>Microsoft Office PowerPoint</Application>
  <PresentationFormat>Geniş ekran</PresentationFormat>
  <Paragraphs>1256</Paragraphs>
  <Slides>33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Cambria</vt:lpstr>
      <vt:lpstr>Franklin Gothic Heavy</vt:lpstr>
      <vt:lpstr>Times New Roman</vt:lpstr>
      <vt:lpstr>Wingdings</vt:lpstr>
      <vt:lpstr>4_Office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VELİMEŞE MESLEKİ EĞİTİM MERKEZİ</vt:lpstr>
      <vt:lpstr>        VELİMEŞE MESLEKİ EĞİTİM MERKEZİ</vt:lpstr>
      <vt:lpstr>         VELİMEŞE MESLEKİ EĞİTİM MERKEZİ</vt:lpstr>
      <vt:lpstr>           VELİMEŞE MESLEKİ EĞİTİM MERKEZİ</vt:lpstr>
      <vt:lpstr>        VELİMEŞE MESLEKİ EĞİTİM MERKEZİ</vt:lpstr>
      <vt:lpstr>            VELİMEŞE MESLEKİ EĞİTİM MERKEZİ</vt:lpstr>
      <vt:lpstr>              VELİMEŞE MESLEKİ EĞİTİM MERKEZİ</vt:lpstr>
      <vt:lpstr>              VELİMEŞE MESLEKİ EĞİTİM MERKEZİ</vt:lpstr>
      <vt:lpstr>          VELİMEŞE MESLEKİ EĞİTİM MERKEZİ   </vt:lpstr>
      <vt:lpstr>              VELİMEŞE MESLEKİ EĞİTİM MERKEZİ</vt:lpstr>
      <vt:lpstr>            VELİMEŞE MESLEKİ EĞİTİM MERKEZİ</vt:lpstr>
      <vt:lpstr>           VELİMEŞE MESLEKİ EĞİTİM MERKEZİ</vt:lpstr>
      <vt:lpstr>             VELİMEŞE MESLEKİ EĞİTİM MERKEZİ</vt:lpstr>
      <vt:lpstr>             VELİMEŞE MESLEKİ EĞİTİM MERKEZİ</vt:lpstr>
      <vt:lpstr>        VELİMEŞE MESLEKİ EĞİTİM MERKEZİ</vt:lpstr>
      <vt:lpstr>        VELİMEŞE MESLEKİ EĞİTİM MERKEZİ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BAYRAK</dc:creator>
  <cp:lastModifiedBy>GTECH</cp:lastModifiedBy>
  <cp:revision>924</cp:revision>
  <cp:lastPrinted>2017-06-05T14:37:06Z</cp:lastPrinted>
  <dcterms:created xsi:type="dcterms:W3CDTF">2016-03-01T07:59:13Z</dcterms:created>
  <dcterms:modified xsi:type="dcterms:W3CDTF">2022-03-03T13:44:04Z</dcterms:modified>
</cp:coreProperties>
</file>